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5" r:id="rId3"/>
    <p:sldId id="258" r:id="rId4"/>
    <p:sldId id="257" r:id="rId5"/>
    <p:sldId id="264" r:id="rId6"/>
    <p:sldId id="266" r:id="rId7"/>
    <p:sldId id="267" r:id="rId8"/>
    <p:sldId id="263" r:id="rId9"/>
    <p:sldId id="279" r:id="rId10"/>
    <p:sldId id="261" r:id="rId11"/>
    <p:sldId id="262" r:id="rId12"/>
    <p:sldId id="268" r:id="rId13"/>
    <p:sldId id="271" r:id="rId14"/>
    <p:sldId id="285" r:id="rId15"/>
    <p:sldId id="286" r:id="rId16"/>
    <p:sldId id="287" r:id="rId17"/>
    <p:sldId id="278" r:id="rId18"/>
    <p:sldId id="280" r:id="rId19"/>
    <p:sldId id="269" r:id="rId20"/>
    <p:sldId id="270" r:id="rId21"/>
    <p:sldId id="274" r:id="rId22"/>
    <p:sldId id="282" r:id="rId23"/>
    <p:sldId id="281" r:id="rId24"/>
    <p:sldId id="283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CB5B"/>
    <a:srgbClr val="9EC957"/>
    <a:srgbClr val="5ED52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530628-6BFA-4A69-BB34-56E14F33D546}" type="doc">
      <dgm:prSet loTypeId="urn:microsoft.com/office/officeart/2005/8/layout/radial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13011047-1C46-44C2-BD1B-A68B1C55B6B3}">
      <dgm:prSet phldrT="[Text]"/>
      <dgm:spPr>
        <a:solidFill>
          <a:srgbClr val="55CB5B"/>
        </a:solidFill>
      </dgm:spPr>
      <dgm:t>
        <a:bodyPr/>
        <a:lstStyle/>
        <a:p>
          <a:r>
            <a:rPr lang="de-DE" b="1" dirty="0" smtClean="0">
              <a:solidFill>
                <a:schemeClr val="tx1"/>
              </a:solidFill>
            </a:rPr>
            <a:t>Biodiesel</a:t>
          </a:r>
          <a:endParaRPr lang="de-DE" b="1" dirty="0">
            <a:solidFill>
              <a:schemeClr val="tx1"/>
            </a:solidFill>
          </a:endParaRPr>
        </a:p>
      </dgm:t>
    </dgm:pt>
    <dgm:pt modelId="{664614C4-D877-4BE7-9D27-FAA614022447}" type="parTrans" cxnId="{D09FE72B-FEBA-4856-B3B1-CED1A3D2AA19}">
      <dgm:prSet/>
      <dgm:spPr/>
      <dgm:t>
        <a:bodyPr/>
        <a:lstStyle/>
        <a:p>
          <a:endParaRPr lang="de-DE"/>
        </a:p>
      </dgm:t>
    </dgm:pt>
    <dgm:pt modelId="{D365D5F2-00EA-4497-86A7-C0440CE6759A}" type="sibTrans" cxnId="{D09FE72B-FEBA-4856-B3B1-CED1A3D2AA19}">
      <dgm:prSet/>
      <dgm:spPr/>
      <dgm:t>
        <a:bodyPr/>
        <a:lstStyle/>
        <a:p>
          <a:endParaRPr lang="de-DE"/>
        </a:p>
      </dgm:t>
    </dgm:pt>
    <dgm:pt modelId="{03614AD0-6B70-4CCB-B449-5712D3CCD622}">
      <dgm:prSet phldrT="[Text]"/>
      <dgm:spPr/>
      <dgm:t>
        <a:bodyPr/>
        <a:lstStyle/>
        <a:p>
          <a:r>
            <a:rPr lang="de-DE" b="1" dirty="0" smtClean="0">
              <a:solidFill>
                <a:schemeClr val="tx1"/>
              </a:solidFill>
            </a:rPr>
            <a:t>Ethanol</a:t>
          </a:r>
          <a:endParaRPr lang="de-DE" b="1" dirty="0">
            <a:solidFill>
              <a:schemeClr val="tx1"/>
            </a:solidFill>
          </a:endParaRPr>
        </a:p>
      </dgm:t>
    </dgm:pt>
    <dgm:pt modelId="{2B7E1496-3803-4369-B70F-43562029C9AB}" type="parTrans" cxnId="{10BC325E-74B8-4F0C-9331-9653FE3F29FD}">
      <dgm:prSet/>
      <dgm:spPr/>
      <dgm:t>
        <a:bodyPr/>
        <a:lstStyle/>
        <a:p>
          <a:endParaRPr lang="de-DE"/>
        </a:p>
      </dgm:t>
    </dgm:pt>
    <dgm:pt modelId="{6F0CECAB-B86E-44BE-9132-994041ACC4E5}" type="sibTrans" cxnId="{10BC325E-74B8-4F0C-9331-9653FE3F29FD}">
      <dgm:prSet/>
      <dgm:spPr/>
      <dgm:t>
        <a:bodyPr/>
        <a:lstStyle/>
        <a:p>
          <a:endParaRPr lang="de-DE"/>
        </a:p>
      </dgm:t>
    </dgm:pt>
    <dgm:pt modelId="{E63A930A-142C-4919-9148-2B12725B34BE}" type="pres">
      <dgm:prSet presAssocID="{AC530628-6BFA-4A69-BB34-56E14F33D54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818B43A-E20C-4531-A7B8-7340CCB461BE}" type="pres">
      <dgm:prSet presAssocID="{AC530628-6BFA-4A69-BB34-56E14F33D546}" presName="cycle" presStyleCnt="0"/>
      <dgm:spPr/>
    </dgm:pt>
    <dgm:pt modelId="{818BAA56-8EC8-41A4-A542-1C6F737F3F69}" type="pres">
      <dgm:prSet presAssocID="{AC530628-6BFA-4A69-BB34-56E14F33D546}" presName="centerShape" presStyleCnt="0"/>
      <dgm:spPr/>
    </dgm:pt>
    <dgm:pt modelId="{1DF0F295-29FD-4E9B-BEE9-4329EC11D3A3}" type="pres">
      <dgm:prSet presAssocID="{AC530628-6BFA-4A69-BB34-56E14F33D546}" presName="connSite" presStyleLbl="node1" presStyleIdx="0" presStyleCnt="3"/>
      <dgm:spPr/>
    </dgm:pt>
    <dgm:pt modelId="{60F8A15A-D136-4E24-BBF2-4F3AD016034B}" type="pres">
      <dgm:prSet presAssocID="{AC530628-6BFA-4A69-BB34-56E14F33D546}" presName="visible" presStyleLbl="node1" presStyleIdx="0" presStyleCnt="3" custLinFactNeighborX="401" custLinFactNeighborY="-76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54C6870-0F2C-419A-BB06-6BE5F756A429}" type="pres">
      <dgm:prSet presAssocID="{664614C4-D877-4BE7-9D27-FAA614022447}" presName="Name25" presStyleLbl="parChTrans1D1" presStyleIdx="0" presStyleCnt="2"/>
      <dgm:spPr/>
      <dgm:t>
        <a:bodyPr/>
        <a:lstStyle/>
        <a:p>
          <a:endParaRPr lang="de-DE"/>
        </a:p>
      </dgm:t>
    </dgm:pt>
    <dgm:pt modelId="{45D76015-3C44-4DFC-B553-90A6375CD7A0}" type="pres">
      <dgm:prSet presAssocID="{13011047-1C46-44C2-BD1B-A68B1C55B6B3}" presName="node" presStyleCnt="0"/>
      <dgm:spPr/>
    </dgm:pt>
    <dgm:pt modelId="{557188A2-EDDC-4526-922B-669FA0DC83F4}" type="pres">
      <dgm:prSet presAssocID="{13011047-1C46-44C2-BD1B-A68B1C55B6B3}" presName="parentNode" presStyleLbl="node1" presStyleIdx="1" presStyleCnt="3" custLinFactNeighborX="55955" custLinFactNeighborY="843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5F1011-C71B-4A49-96C0-A9A2DC05BB70}" type="pres">
      <dgm:prSet presAssocID="{13011047-1C46-44C2-BD1B-A68B1C55B6B3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C58E04-C261-496B-B64A-E85AAEE2D7E4}" type="pres">
      <dgm:prSet presAssocID="{2B7E1496-3803-4369-B70F-43562029C9AB}" presName="Name25" presStyleLbl="parChTrans1D1" presStyleIdx="1" presStyleCnt="2"/>
      <dgm:spPr/>
      <dgm:t>
        <a:bodyPr/>
        <a:lstStyle/>
        <a:p>
          <a:endParaRPr lang="de-DE"/>
        </a:p>
      </dgm:t>
    </dgm:pt>
    <dgm:pt modelId="{C6CCD7D5-75B9-49F9-B495-3EB374BF4E94}" type="pres">
      <dgm:prSet presAssocID="{03614AD0-6B70-4CCB-B449-5712D3CCD622}" presName="node" presStyleCnt="0"/>
      <dgm:spPr/>
    </dgm:pt>
    <dgm:pt modelId="{D5913D03-21C8-44BB-9540-E10BC1469D45}" type="pres">
      <dgm:prSet presAssocID="{03614AD0-6B70-4CCB-B449-5712D3CCD622}" presName="parentNode" presStyleLbl="node1" presStyleIdx="2" presStyleCnt="3" custLinFactNeighborX="55955" custLinFactNeighborY="-9201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5D336D1-5E2B-471E-9761-F2115B520056}" type="pres">
      <dgm:prSet presAssocID="{03614AD0-6B70-4CCB-B449-5712D3CCD62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1B8B3A0-5D6A-4EFC-AAA0-48B31259EC36}" type="presOf" srcId="{2B7E1496-3803-4369-B70F-43562029C9AB}" destId="{42C58E04-C261-496B-B64A-E85AAEE2D7E4}" srcOrd="0" destOrd="0" presId="urn:microsoft.com/office/officeart/2005/8/layout/radial2"/>
    <dgm:cxn modelId="{4219151F-AACD-4CB6-BCAA-83F6A5053409}" type="presOf" srcId="{13011047-1C46-44C2-BD1B-A68B1C55B6B3}" destId="{557188A2-EDDC-4526-922B-669FA0DC83F4}" srcOrd="0" destOrd="0" presId="urn:microsoft.com/office/officeart/2005/8/layout/radial2"/>
    <dgm:cxn modelId="{D09FE72B-FEBA-4856-B3B1-CED1A3D2AA19}" srcId="{AC530628-6BFA-4A69-BB34-56E14F33D546}" destId="{13011047-1C46-44C2-BD1B-A68B1C55B6B3}" srcOrd="0" destOrd="0" parTransId="{664614C4-D877-4BE7-9D27-FAA614022447}" sibTransId="{D365D5F2-00EA-4497-86A7-C0440CE6759A}"/>
    <dgm:cxn modelId="{44A6AD1B-BC2E-4AC0-9587-A9D17A966DFC}" type="presOf" srcId="{AC530628-6BFA-4A69-BB34-56E14F33D546}" destId="{E63A930A-142C-4919-9148-2B12725B34BE}" srcOrd="0" destOrd="0" presId="urn:microsoft.com/office/officeart/2005/8/layout/radial2"/>
    <dgm:cxn modelId="{B1635B08-D72F-42DF-92CB-01AED803151D}" type="presOf" srcId="{03614AD0-6B70-4CCB-B449-5712D3CCD622}" destId="{D5913D03-21C8-44BB-9540-E10BC1469D45}" srcOrd="0" destOrd="0" presId="urn:microsoft.com/office/officeart/2005/8/layout/radial2"/>
    <dgm:cxn modelId="{BF42D670-B872-4724-9A14-8EF621D2C80F}" type="presOf" srcId="{664614C4-D877-4BE7-9D27-FAA614022447}" destId="{454C6870-0F2C-419A-BB06-6BE5F756A429}" srcOrd="0" destOrd="0" presId="urn:microsoft.com/office/officeart/2005/8/layout/radial2"/>
    <dgm:cxn modelId="{10BC325E-74B8-4F0C-9331-9653FE3F29FD}" srcId="{AC530628-6BFA-4A69-BB34-56E14F33D546}" destId="{03614AD0-6B70-4CCB-B449-5712D3CCD622}" srcOrd="1" destOrd="0" parTransId="{2B7E1496-3803-4369-B70F-43562029C9AB}" sibTransId="{6F0CECAB-B86E-44BE-9132-994041ACC4E5}"/>
    <dgm:cxn modelId="{74D73315-BEA4-4D16-98A8-37FB999BEE0C}" type="presParOf" srcId="{E63A930A-142C-4919-9148-2B12725B34BE}" destId="{9818B43A-E20C-4531-A7B8-7340CCB461BE}" srcOrd="0" destOrd="0" presId="urn:microsoft.com/office/officeart/2005/8/layout/radial2"/>
    <dgm:cxn modelId="{58415788-E093-41C2-B833-60F0D7A5EBE9}" type="presParOf" srcId="{9818B43A-E20C-4531-A7B8-7340CCB461BE}" destId="{818BAA56-8EC8-41A4-A542-1C6F737F3F69}" srcOrd="0" destOrd="0" presId="urn:microsoft.com/office/officeart/2005/8/layout/radial2"/>
    <dgm:cxn modelId="{6D231891-419E-4260-A2DF-A3CF9DCE94D6}" type="presParOf" srcId="{818BAA56-8EC8-41A4-A542-1C6F737F3F69}" destId="{1DF0F295-29FD-4E9B-BEE9-4329EC11D3A3}" srcOrd="0" destOrd="0" presId="urn:microsoft.com/office/officeart/2005/8/layout/radial2"/>
    <dgm:cxn modelId="{CEE56BD1-68CA-4089-A5EF-46D4554C814F}" type="presParOf" srcId="{818BAA56-8EC8-41A4-A542-1C6F737F3F69}" destId="{60F8A15A-D136-4E24-BBF2-4F3AD016034B}" srcOrd="1" destOrd="0" presId="urn:microsoft.com/office/officeart/2005/8/layout/radial2"/>
    <dgm:cxn modelId="{34C097C6-8269-4CFE-AB42-D9B3C2F3CA0A}" type="presParOf" srcId="{9818B43A-E20C-4531-A7B8-7340CCB461BE}" destId="{454C6870-0F2C-419A-BB06-6BE5F756A429}" srcOrd="1" destOrd="0" presId="urn:microsoft.com/office/officeart/2005/8/layout/radial2"/>
    <dgm:cxn modelId="{D1DDD927-A779-4986-A4C2-311396CE722B}" type="presParOf" srcId="{9818B43A-E20C-4531-A7B8-7340CCB461BE}" destId="{45D76015-3C44-4DFC-B553-90A6375CD7A0}" srcOrd="2" destOrd="0" presId="urn:microsoft.com/office/officeart/2005/8/layout/radial2"/>
    <dgm:cxn modelId="{0C3E85DF-D7DF-48F4-9856-4F0207155816}" type="presParOf" srcId="{45D76015-3C44-4DFC-B553-90A6375CD7A0}" destId="{557188A2-EDDC-4526-922B-669FA0DC83F4}" srcOrd="0" destOrd="0" presId="urn:microsoft.com/office/officeart/2005/8/layout/radial2"/>
    <dgm:cxn modelId="{9CFA66DE-05E2-45E3-B0AC-06962849C4BC}" type="presParOf" srcId="{45D76015-3C44-4DFC-B553-90A6375CD7A0}" destId="{575F1011-C71B-4A49-96C0-A9A2DC05BB70}" srcOrd="1" destOrd="0" presId="urn:microsoft.com/office/officeart/2005/8/layout/radial2"/>
    <dgm:cxn modelId="{3C5940B6-AE2F-4FC7-8944-DAAA453E1ACC}" type="presParOf" srcId="{9818B43A-E20C-4531-A7B8-7340CCB461BE}" destId="{42C58E04-C261-496B-B64A-E85AAEE2D7E4}" srcOrd="3" destOrd="0" presId="urn:microsoft.com/office/officeart/2005/8/layout/radial2"/>
    <dgm:cxn modelId="{D17BCB8F-1234-4094-BF6F-C75E14BC0259}" type="presParOf" srcId="{9818B43A-E20C-4531-A7B8-7340CCB461BE}" destId="{C6CCD7D5-75B9-49F9-B495-3EB374BF4E94}" srcOrd="4" destOrd="0" presId="urn:microsoft.com/office/officeart/2005/8/layout/radial2"/>
    <dgm:cxn modelId="{818BB9C8-03CC-492D-A590-BD2B8AA80396}" type="presParOf" srcId="{C6CCD7D5-75B9-49F9-B495-3EB374BF4E94}" destId="{D5913D03-21C8-44BB-9540-E10BC1469D45}" srcOrd="0" destOrd="0" presId="urn:microsoft.com/office/officeart/2005/8/layout/radial2"/>
    <dgm:cxn modelId="{C5644946-3EA5-4717-BAA8-64E77F189C26}" type="presParOf" srcId="{C6CCD7D5-75B9-49F9-B495-3EB374BF4E94}" destId="{05D336D1-5E2B-471E-9761-F2115B52005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C58E04-C261-496B-B64A-E85AAEE2D7E4}">
      <dsp:nvSpPr>
        <dsp:cNvPr id="0" name=""/>
        <dsp:cNvSpPr/>
      </dsp:nvSpPr>
      <dsp:spPr>
        <a:xfrm rot="1193286">
          <a:off x="2720874" y="2893605"/>
          <a:ext cx="1775388" cy="62138"/>
        </a:xfrm>
        <a:custGeom>
          <a:avLst/>
          <a:gdLst/>
          <a:ahLst/>
          <a:cxnLst/>
          <a:rect l="0" t="0" r="0" b="0"/>
          <a:pathLst>
            <a:path>
              <a:moveTo>
                <a:pt x="0" y="31069"/>
              </a:moveTo>
              <a:lnTo>
                <a:pt x="1775388" y="3106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C6870-0F2C-419A-BB06-6BE5F756A429}">
      <dsp:nvSpPr>
        <dsp:cNvPr id="0" name=""/>
        <dsp:cNvSpPr/>
      </dsp:nvSpPr>
      <dsp:spPr>
        <a:xfrm rot="20395274">
          <a:off x="2719768" y="1563149"/>
          <a:ext cx="1778570" cy="62138"/>
        </a:xfrm>
        <a:custGeom>
          <a:avLst/>
          <a:gdLst/>
          <a:ahLst/>
          <a:cxnLst/>
          <a:rect l="0" t="0" r="0" b="0"/>
          <a:pathLst>
            <a:path>
              <a:moveTo>
                <a:pt x="0" y="31069"/>
              </a:moveTo>
              <a:lnTo>
                <a:pt x="1778570" y="31069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8A15A-D136-4E24-BBF2-4F3AD016034B}">
      <dsp:nvSpPr>
        <dsp:cNvPr id="0" name=""/>
        <dsp:cNvSpPr/>
      </dsp:nvSpPr>
      <dsp:spPr>
        <a:xfrm>
          <a:off x="370377" y="820701"/>
          <a:ext cx="2840980" cy="284098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7188A2-EDDC-4526-922B-669FA0DC83F4}">
      <dsp:nvSpPr>
        <dsp:cNvPr id="0" name=""/>
        <dsp:cNvSpPr/>
      </dsp:nvSpPr>
      <dsp:spPr>
        <a:xfrm>
          <a:off x="4392488" y="144020"/>
          <a:ext cx="1704588" cy="1704588"/>
        </a:xfrm>
        <a:prstGeom prst="ellipse">
          <a:avLst/>
        </a:prstGeom>
        <a:solidFill>
          <a:srgbClr val="55CB5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>
              <a:solidFill>
                <a:schemeClr val="tx1"/>
              </a:solidFill>
            </a:rPr>
            <a:t>Biodiesel</a:t>
          </a:r>
          <a:endParaRPr lang="de-DE" sz="2400" b="1" kern="1200" dirty="0">
            <a:solidFill>
              <a:schemeClr val="tx1"/>
            </a:solidFill>
          </a:endParaRPr>
        </a:p>
      </dsp:txBody>
      <dsp:txXfrm>
        <a:off x="4392488" y="144020"/>
        <a:ext cx="1704588" cy="1704588"/>
      </dsp:txXfrm>
    </dsp:sp>
    <dsp:sp modelId="{D5913D03-21C8-44BB-9540-E10BC1469D45}">
      <dsp:nvSpPr>
        <dsp:cNvPr id="0" name=""/>
        <dsp:cNvSpPr/>
      </dsp:nvSpPr>
      <dsp:spPr>
        <a:xfrm>
          <a:off x="4392488" y="2664297"/>
          <a:ext cx="1704588" cy="1704588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>
              <a:solidFill>
                <a:schemeClr val="tx1"/>
              </a:solidFill>
            </a:rPr>
            <a:t>Ethanol</a:t>
          </a:r>
          <a:endParaRPr lang="de-DE" sz="2400" b="1" kern="1200" dirty="0">
            <a:solidFill>
              <a:schemeClr val="tx1"/>
            </a:solidFill>
          </a:endParaRPr>
        </a:p>
      </dsp:txBody>
      <dsp:txXfrm>
        <a:off x="4392488" y="2664297"/>
        <a:ext cx="1704588" cy="1704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ECDC8-5575-4FDE-8E68-39A9989AB2E9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30ADB-9AFC-41C8-8A24-B002AAEEBD9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Science Exchange </a:t>
            </a:r>
            <a:r>
              <a:rPr lang="de-DE" b="1" dirty="0" err="1" smtClean="0">
                <a:solidFill>
                  <a:schemeClr val="tx2"/>
                </a:solidFill>
              </a:rPr>
              <a:t>to</a:t>
            </a:r>
            <a:r>
              <a:rPr lang="de-DE" b="1" dirty="0" smtClean="0">
                <a:solidFill>
                  <a:schemeClr val="tx2"/>
                </a:solidFill>
              </a:rPr>
              <a:t> Canada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2520280"/>
          </a:xfrm>
        </p:spPr>
        <p:txBody>
          <a:bodyPr>
            <a:normAutofit fontScale="92500" lnSpcReduction="20000"/>
          </a:bodyPr>
          <a:lstStyle/>
          <a:p>
            <a:endParaRPr lang="de-DE" dirty="0" smtClean="0"/>
          </a:p>
          <a:p>
            <a:endParaRPr lang="de-DE" dirty="0" smtClean="0">
              <a:solidFill>
                <a:schemeClr val="tx2"/>
              </a:solidFill>
            </a:endParaRPr>
          </a:p>
          <a:p>
            <a:r>
              <a:rPr lang="de-DE" dirty="0" smtClean="0">
                <a:solidFill>
                  <a:schemeClr val="tx2"/>
                </a:solidFill>
              </a:rPr>
              <a:t>Project: Alternative </a:t>
            </a:r>
            <a:r>
              <a:rPr lang="de-DE" dirty="0" err="1" smtClean="0">
                <a:solidFill>
                  <a:schemeClr val="tx2"/>
                </a:solidFill>
              </a:rPr>
              <a:t>Fuels</a:t>
            </a:r>
            <a:endParaRPr lang="de-DE" dirty="0" smtClean="0">
              <a:solidFill>
                <a:schemeClr val="tx2"/>
              </a:solidFill>
            </a:endParaRPr>
          </a:p>
          <a:p>
            <a:endParaRPr lang="de-DE" dirty="0">
              <a:solidFill>
                <a:schemeClr val="tx2"/>
              </a:solidFill>
            </a:endParaRPr>
          </a:p>
          <a:p>
            <a:r>
              <a:rPr lang="de-DE" sz="4000" b="1" dirty="0" smtClean="0">
                <a:solidFill>
                  <a:schemeClr val="tx2"/>
                </a:solidFill>
              </a:rPr>
              <a:t>WEEK 2</a:t>
            </a:r>
            <a:endParaRPr lang="de-DE" sz="4000" b="1" dirty="0">
              <a:solidFill>
                <a:schemeClr val="tx2"/>
              </a:solidFill>
            </a:endParaRPr>
          </a:p>
        </p:txBody>
      </p:sp>
      <p:pic>
        <p:nvPicPr>
          <p:cNvPr id="9" name="Grafik 8" descr="C:\Users\Jana_User\AppData\Local\Microsoft\Windows\Temporary Internet Files\Content.IE5\GZ0O8FHI\MC900326976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43710" cy="181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C:\Users\Jana_User\AppData\Local\Microsoft\Windows\Temporary Internet Files\Content.IE5\Q3TECIRA\MC900212731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84984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de-DE" b="1" dirty="0" smtClean="0"/>
              <a:t>Groups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Experiments</a:t>
            </a:r>
            <a:endParaRPr lang="de-DE" b="1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67544" y="2204864"/>
          <a:ext cx="8424936" cy="199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580728"/>
                <a:gridCol w="1440160"/>
                <a:gridCol w="1224136"/>
                <a:gridCol w="1368152"/>
                <a:gridCol w="1440160"/>
              </a:tblGrid>
              <a:tr h="10801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dirty="0" smtClean="0">
                          <a:solidFill>
                            <a:srgbClr val="008000"/>
                          </a:solidFill>
                        </a:rPr>
                        <a:t>Biodiesel 1</a:t>
                      </a:r>
                      <a:endParaRPr lang="de-DE" sz="240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dirty="0" smtClean="0">
                          <a:solidFill>
                            <a:srgbClr val="008000"/>
                          </a:solidFill>
                        </a:rPr>
                        <a:t>Biodiesel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dirty="0" smtClean="0">
                          <a:solidFill>
                            <a:srgbClr val="008000"/>
                          </a:solidFill>
                        </a:rPr>
                        <a:t> 2</a:t>
                      </a:r>
                      <a:endParaRPr lang="de-DE" sz="240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dirty="0" smtClean="0">
                          <a:solidFill>
                            <a:srgbClr val="008000"/>
                          </a:solidFill>
                        </a:rPr>
                        <a:t>Biodiesel 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dirty="0" smtClean="0">
                          <a:solidFill>
                            <a:srgbClr val="FF6600"/>
                          </a:solidFill>
                        </a:rPr>
                        <a:t>Ethanol 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dirty="0" smtClean="0">
                          <a:solidFill>
                            <a:srgbClr val="FF6600"/>
                          </a:solidFill>
                        </a:rPr>
                        <a:t>Ethanol 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dirty="0" smtClean="0">
                          <a:solidFill>
                            <a:srgbClr val="FF6600"/>
                          </a:solidFill>
                        </a:rPr>
                        <a:t>Ethanol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b="1" dirty="0" smtClean="0">
                          <a:solidFill>
                            <a:srgbClr val="FF6600"/>
                          </a:solidFill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400" b="1" dirty="0" smtClean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124744" y="476672"/>
            <a:ext cx="8229600" cy="1143000"/>
          </a:xfrm>
        </p:spPr>
        <p:txBody>
          <a:bodyPr/>
          <a:lstStyle/>
          <a:p>
            <a:r>
              <a:rPr lang="de-DE" dirty="0" smtClean="0"/>
              <a:t>Group Work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611560" y="1988840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3491880" y="321297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6600"/>
                </a:solidFill>
              </a:rPr>
              <a:t>Ethanol 3</a:t>
            </a:r>
            <a:endParaRPr lang="de-DE" b="1" dirty="0">
              <a:solidFill>
                <a:srgbClr val="FF66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995936" y="42930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6600"/>
                </a:solidFill>
              </a:rPr>
              <a:t>Ethanol 2</a:t>
            </a:r>
            <a:endParaRPr lang="de-DE" b="1" dirty="0">
              <a:solidFill>
                <a:srgbClr val="FF66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419872" y="50131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6600"/>
                </a:solidFill>
              </a:rPr>
              <a:t>Ethanol 1</a:t>
            </a:r>
            <a:endParaRPr lang="de-DE" b="1" dirty="0">
              <a:solidFill>
                <a:srgbClr val="FF660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11560" y="4149080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148064" y="4077072"/>
            <a:ext cx="2808312" cy="72008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5148064" y="3068960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3563888" y="58772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front</a:t>
            </a:r>
            <a:endParaRPr lang="de-DE" b="1" dirty="0"/>
          </a:p>
        </p:txBody>
      </p:sp>
      <p:sp>
        <p:nvSpPr>
          <p:cNvPr id="21" name="Rechteck 20"/>
          <p:cNvSpPr/>
          <p:nvPr/>
        </p:nvSpPr>
        <p:spPr>
          <a:xfrm>
            <a:off x="611560" y="5085184"/>
            <a:ext cx="2808312" cy="72008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5148064" y="5085184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5148064" y="1988840"/>
            <a:ext cx="280831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611560" y="3068960"/>
            <a:ext cx="2808312" cy="72008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3779912" y="980728"/>
            <a:ext cx="1296144" cy="43204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5292080" y="1484784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b="1" dirty="0" smtClean="0">
                <a:solidFill>
                  <a:srgbClr val="008000"/>
                </a:solidFill>
              </a:rPr>
              <a:t>Biodiesel 2</a:t>
            </a:r>
          </a:p>
        </p:txBody>
      </p:sp>
      <p:sp>
        <p:nvSpPr>
          <p:cNvPr id="28" name="Rechteck 27"/>
          <p:cNvSpPr/>
          <p:nvPr/>
        </p:nvSpPr>
        <p:spPr>
          <a:xfrm>
            <a:off x="5220072" y="980728"/>
            <a:ext cx="1296144" cy="43204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6660232" y="980728"/>
            <a:ext cx="1296144" cy="43204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3851920" y="1484784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b="1" dirty="0" smtClean="0">
                <a:solidFill>
                  <a:srgbClr val="008000"/>
                </a:solidFill>
              </a:rPr>
              <a:t>Biodiesel 1</a:t>
            </a:r>
          </a:p>
        </p:txBody>
      </p:sp>
      <p:sp>
        <p:nvSpPr>
          <p:cNvPr id="31" name="Rechteck 30"/>
          <p:cNvSpPr/>
          <p:nvPr/>
        </p:nvSpPr>
        <p:spPr>
          <a:xfrm>
            <a:off x="6732240" y="1484784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b="1" dirty="0" smtClean="0">
                <a:solidFill>
                  <a:srgbClr val="008000"/>
                </a:solidFill>
              </a:rPr>
              <a:t>Biodiesel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Experiments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/>
                </a:solidFill>
              </a:rPr>
              <a:t>Follow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procedure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to</a:t>
            </a:r>
            <a:r>
              <a:rPr lang="de-DE" dirty="0" smtClean="0">
                <a:solidFill>
                  <a:schemeClr val="tx2"/>
                </a:solidFill>
              </a:rPr>
              <a:t> do </a:t>
            </a:r>
            <a:r>
              <a:rPr lang="de-DE" dirty="0" err="1" smtClean="0">
                <a:solidFill>
                  <a:schemeClr val="tx2"/>
                </a:solidFill>
              </a:rPr>
              <a:t>the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experiment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  <a:r>
              <a:rPr lang="de-DE" dirty="0" err="1" smtClean="0">
                <a:solidFill>
                  <a:schemeClr val="tx2"/>
                </a:solidFill>
              </a:rPr>
              <a:t>Before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start</a:t>
            </a:r>
            <a:r>
              <a:rPr lang="de-DE" dirty="0" smtClean="0">
                <a:solidFill>
                  <a:schemeClr val="tx2"/>
                </a:solidFill>
              </a:rPr>
              <a:t>, </a:t>
            </a:r>
            <a:r>
              <a:rPr lang="de-DE" u="sng" dirty="0" err="1" smtClean="0">
                <a:solidFill>
                  <a:schemeClr val="tx2"/>
                </a:solidFill>
              </a:rPr>
              <a:t>call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the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teacher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to</a:t>
            </a:r>
            <a:r>
              <a:rPr lang="de-DE" u="sng" dirty="0" smtClean="0">
                <a:solidFill>
                  <a:schemeClr val="tx2"/>
                </a:solidFill>
              </a:rPr>
              <a:t> check </a:t>
            </a:r>
            <a:r>
              <a:rPr lang="de-DE" u="sng" dirty="0" err="1" smtClean="0">
                <a:solidFill>
                  <a:schemeClr val="tx2"/>
                </a:solidFill>
              </a:rPr>
              <a:t>your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apparatus</a:t>
            </a:r>
            <a:r>
              <a:rPr lang="de-DE" dirty="0" smtClean="0">
                <a:solidFill>
                  <a:schemeClr val="tx2"/>
                </a:solidFill>
              </a:rPr>
              <a:t>! </a:t>
            </a:r>
            <a:br>
              <a:rPr lang="de-DE" dirty="0" smtClean="0">
                <a:solidFill>
                  <a:schemeClr val="tx2"/>
                </a:solidFill>
              </a:rPr>
            </a:br>
            <a:endParaRPr lang="de-DE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>
                <a:solidFill>
                  <a:schemeClr val="tx2"/>
                </a:solidFill>
              </a:rPr>
              <a:t>When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have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free</a:t>
            </a:r>
            <a:r>
              <a:rPr lang="de-DE" dirty="0" smtClean="0">
                <a:solidFill>
                  <a:schemeClr val="tx2"/>
                </a:solidFill>
              </a:rPr>
              <a:t> time </a:t>
            </a:r>
            <a:r>
              <a:rPr lang="de-DE" dirty="0" err="1" smtClean="0">
                <a:solidFill>
                  <a:schemeClr val="tx2"/>
                </a:solidFill>
              </a:rPr>
              <a:t>or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while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have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to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wait</a:t>
            </a:r>
            <a:r>
              <a:rPr lang="de-DE" dirty="0" smtClean="0">
                <a:solidFill>
                  <a:schemeClr val="tx2"/>
                </a:solidFill>
              </a:rPr>
              <a:t>, </a:t>
            </a:r>
            <a:r>
              <a:rPr lang="de-DE" dirty="0" err="1" smtClean="0">
                <a:solidFill>
                  <a:schemeClr val="tx2"/>
                </a:solidFill>
              </a:rPr>
              <a:t>work</a:t>
            </a:r>
            <a:r>
              <a:rPr lang="de-DE" dirty="0" smtClean="0">
                <a:solidFill>
                  <a:schemeClr val="tx2"/>
                </a:solidFill>
              </a:rPr>
              <a:t> on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lab </a:t>
            </a:r>
            <a:r>
              <a:rPr lang="de-DE" dirty="0" err="1" smtClean="0">
                <a:solidFill>
                  <a:schemeClr val="tx2"/>
                </a:solidFill>
              </a:rPr>
              <a:t>report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  <a:br>
              <a:rPr lang="de-DE" dirty="0" smtClean="0">
                <a:solidFill>
                  <a:schemeClr val="tx2"/>
                </a:solidFill>
              </a:rPr>
            </a:br>
            <a:endParaRPr lang="de-DE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/>
                </a:solidFill>
              </a:rPr>
              <a:t>After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are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finished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the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experiment</a:t>
            </a:r>
            <a:r>
              <a:rPr lang="de-DE" dirty="0" smtClean="0">
                <a:solidFill>
                  <a:schemeClr val="tx2"/>
                </a:solidFill>
              </a:rPr>
              <a:t>, clean </a:t>
            </a:r>
            <a:r>
              <a:rPr lang="de-DE" dirty="0" err="1" smtClean="0">
                <a:solidFill>
                  <a:schemeClr val="tx2"/>
                </a:solidFill>
              </a:rPr>
              <a:t>up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and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leave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working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station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as</a:t>
            </a:r>
            <a:r>
              <a:rPr lang="de-DE" dirty="0" smtClean="0">
                <a:solidFill>
                  <a:schemeClr val="tx2"/>
                </a:solidFill>
              </a:rPr>
              <a:t> clean </a:t>
            </a:r>
            <a:r>
              <a:rPr lang="de-DE" dirty="0" err="1" smtClean="0">
                <a:solidFill>
                  <a:schemeClr val="tx2"/>
                </a:solidFill>
              </a:rPr>
              <a:t>as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it</a:t>
            </a:r>
            <a:r>
              <a:rPr lang="de-DE" dirty="0" smtClean="0">
                <a:solidFill>
                  <a:schemeClr val="tx2"/>
                </a:solidFill>
              </a:rPr>
              <a:t> was </a:t>
            </a:r>
            <a:r>
              <a:rPr lang="de-DE" dirty="0" err="1" smtClean="0">
                <a:solidFill>
                  <a:schemeClr val="tx2"/>
                </a:solidFill>
              </a:rPr>
              <a:t>before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  <a:br>
              <a:rPr lang="de-DE" dirty="0" smtClean="0">
                <a:solidFill>
                  <a:schemeClr val="tx2"/>
                </a:solidFill>
              </a:rPr>
            </a:br>
            <a:endParaRPr lang="de-DE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/>
                </a:solidFill>
              </a:rPr>
              <a:t>Finish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lab </a:t>
            </a:r>
            <a:r>
              <a:rPr lang="de-DE" dirty="0" err="1" smtClean="0">
                <a:solidFill>
                  <a:schemeClr val="tx2"/>
                </a:solidFill>
              </a:rPr>
              <a:t>report</a:t>
            </a:r>
            <a:r>
              <a:rPr lang="de-DE" dirty="0" smtClean="0">
                <a:solidFill>
                  <a:schemeClr val="tx2"/>
                </a:solidFill>
              </a:rPr>
              <a:t>, </a:t>
            </a:r>
            <a:r>
              <a:rPr lang="de-DE" dirty="0" err="1" smtClean="0">
                <a:solidFill>
                  <a:schemeClr val="tx2"/>
                </a:solidFill>
              </a:rPr>
              <a:t>put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name</a:t>
            </a:r>
            <a:r>
              <a:rPr lang="de-DE" dirty="0" smtClean="0">
                <a:solidFill>
                  <a:schemeClr val="tx2"/>
                </a:solidFill>
              </a:rPr>
              <a:t> on </a:t>
            </a:r>
            <a:r>
              <a:rPr lang="de-DE" dirty="0" err="1" smtClean="0">
                <a:solidFill>
                  <a:schemeClr val="tx2"/>
                </a:solidFill>
              </a:rPr>
              <a:t>it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and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give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it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to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the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teacher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endParaRPr lang="de-DE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Experimental Break (5 min)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i="1" dirty="0" smtClean="0">
                <a:solidFill>
                  <a:schemeClr val="tx2"/>
                </a:solidFill>
              </a:rPr>
              <a:t>Find </a:t>
            </a:r>
            <a:r>
              <a:rPr lang="de-DE" i="1" dirty="0" err="1" smtClean="0">
                <a:solidFill>
                  <a:schemeClr val="tx2"/>
                </a:solidFill>
              </a:rPr>
              <a:t>your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new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partner</a:t>
            </a:r>
            <a:r>
              <a:rPr lang="de-DE" i="1" dirty="0" smtClean="0">
                <a:solidFill>
                  <a:schemeClr val="tx2"/>
                </a:solidFill>
              </a:rPr>
              <a:t>. In </a:t>
            </a:r>
            <a:r>
              <a:rPr lang="de-DE" i="1" dirty="0" err="1" smtClean="0">
                <a:solidFill>
                  <a:schemeClr val="tx2"/>
                </a:solidFill>
              </a:rPr>
              <a:t>pairs</a:t>
            </a:r>
            <a:r>
              <a:rPr lang="de-DE" i="1" dirty="0" smtClean="0">
                <a:solidFill>
                  <a:schemeClr val="tx2"/>
                </a:solidFill>
              </a:rPr>
              <a:t>, </a:t>
            </a:r>
            <a:r>
              <a:rPr lang="de-DE" i="1" dirty="0" err="1" smtClean="0">
                <a:solidFill>
                  <a:schemeClr val="tx2"/>
                </a:solidFill>
              </a:rPr>
              <a:t>tell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each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other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about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experiment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that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you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are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doing</a:t>
            </a:r>
            <a:r>
              <a:rPr lang="de-DE" i="1" dirty="0" smtClean="0">
                <a:solidFill>
                  <a:schemeClr val="tx2"/>
                </a:solidFill>
              </a:rPr>
              <a:t>. 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39552" y="3501008"/>
          <a:ext cx="777686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976"/>
                <a:gridCol w="1117977"/>
                <a:gridCol w="257995"/>
                <a:gridCol w="1375971"/>
                <a:gridCol w="1117977"/>
                <a:gridCol w="257995"/>
                <a:gridCol w="1480628"/>
                <a:gridCol w="9643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483768" y="4797152"/>
            <a:ext cx="3980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solidFill>
                  <a:schemeClr val="tx2"/>
                </a:solidFill>
              </a:rPr>
              <a:t>Everyone</a:t>
            </a:r>
            <a:r>
              <a:rPr lang="de-DE" sz="2400" b="1" dirty="0" smtClean="0">
                <a:solidFill>
                  <a:schemeClr val="tx2"/>
                </a:solidFill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else</a:t>
            </a:r>
            <a:r>
              <a:rPr lang="de-DE" sz="2400" b="1" dirty="0" smtClean="0">
                <a:solidFill>
                  <a:schemeClr val="tx2"/>
                </a:solidFill>
              </a:rPr>
              <a:t>: Keep Working!</a:t>
            </a:r>
            <a:endParaRPr lang="de-DE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Experimental Break (5 min)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i="1" dirty="0" smtClean="0">
                <a:solidFill>
                  <a:schemeClr val="tx2"/>
                </a:solidFill>
              </a:rPr>
              <a:t>Find </a:t>
            </a:r>
            <a:r>
              <a:rPr lang="de-DE" i="1" dirty="0" err="1" smtClean="0">
                <a:solidFill>
                  <a:schemeClr val="tx2"/>
                </a:solidFill>
              </a:rPr>
              <a:t>your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new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partner</a:t>
            </a:r>
            <a:r>
              <a:rPr lang="de-DE" i="1" dirty="0" smtClean="0">
                <a:solidFill>
                  <a:schemeClr val="tx2"/>
                </a:solidFill>
              </a:rPr>
              <a:t>. In </a:t>
            </a:r>
            <a:r>
              <a:rPr lang="de-DE" i="1" dirty="0" err="1" smtClean="0">
                <a:solidFill>
                  <a:schemeClr val="tx2"/>
                </a:solidFill>
              </a:rPr>
              <a:t>pairs</a:t>
            </a:r>
            <a:r>
              <a:rPr lang="de-DE" i="1" dirty="0" smtClean="0">
                <a:solidFill>
                  <a:schemeClr val="tx2"/>
                </a:solidFill>
              </a:rPr>
              <a:t>, </a:t>
            </a:r>
            <a:r>
              <a:rPr lang="de-DE" i="1" dirty="0" err="1" smtClean="0">
                <a:solidFill>
                  <a:schemeClr val="tx2"/>
                </a:solidFill>
              </a:rPr>
              <a:t>tell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each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other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about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experiment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that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you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are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doing</a:t>
            </a:r>
            <a:r>
              <a:rPr lang="de-DE" i="1" dirty="0" smtClean="0">
                <a:solidFill>
                  <a:schemeClr val="tx2"/>
                </a:solidFill>
              </a:rPr>
              <a:t>. 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39552" y="3501008"/>
          <a:ext cx="777686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976"/>
                <a:gridCol w="1117977"/>
                <a:gridCol w="257995"/>
                <a:gridCol w="1375971"/>
                <a:gridCol w="1117977"/>
                <a:gridCol w="257995"/>
                <a:gridCol w="1480628"/>
                <a:gridCol w="9643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483768" y="4797152"/>
            <a:ext cx="3980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solidFill>
                  <a:schemeClr val="tx2"/>
                </a:solidFill>
              </a:rPr>
              <a:t>Everyone</a:t>
            </a:r>
            <a:r>
              <a:rPr lang="de-DE" sz="2400" b="1" dirty="0" smtClean="0">
                <a:solidFill>
                  <a:schemeClr val="tx2"/>
                </a:solidFill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else</a:t>
            </a:r>
            <a:r>
              <a:rPr lang="de-DE" sz="2400" b="1" dirty="0" smtClean="0">
                <a:solidFill>
                  <a:schemeClr val="tx2"/>
                </a:solidFill>
              </a:rPr>
              <a:t>: Keep Working!</a:t>
            </a:r>
            <a:endParaRPr lang="de-DE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Experimental Break (5 min)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i="1" dirty="0" smtClean="0">
                <a:solidFill>
                  <a:schemeClr val="tx2"/>
                </a:solidFill>
              </a:rPr>
              <a:t>Find </a:t>
            </a:r>
            <a:r>
              <a:rPr lang="de-DE" i="1" dirty="0" err="1" smtClean="0">
                <a:solidFill>
                  <a:schemeClr val="tx2"/>
                </a:solidFill>
              </a:rPr>
              <a:t>your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new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partner</a:t>
            </a:r>
            <a:r>
              <a:rPr lang="de-DE" i="1" dirty="0" smtClean="0">
                <a:solidFill>
                  <a:schemeClr val="tx2"/>
                </a:solidFill>
              </a:rPr>
              <a:t>. In </a:t>
            </a:r>
            <a:r>
              <a:rPr lang="de-DE" i="1" dirty="0" err="1" smtClean="0">
                <a:solidFill>
                  <a:schemeClr val="tx2"/>
                </a:solidFill>
              </a:rPr>
              <a:t>pairs</a:t>
            </a:r>
            <a:r>
              <a:rPr lang="de-DE" i="1" dirty="0" smtClean="0">
                <a:solidFill>
                  <a:schemeClr val="tx2"/>
                </a:solidFill>
              </a:rPr>
              <a:t>, </a:t>
            </a:r>
            <a:r>
              <a:rPr lang="de-DE" i="1" dirty="0" err="1" smtClean="0">
                <a:solidFill>
                  <a:schemeClr val="tx2"/>
                </a:solidFill>
              </a:rPr>
              <a:t>tell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each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other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about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experiment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that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you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are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doing</a:t>
            </a:r>
            <a:r>
              <a:rPr lang="de-DE" i="1" dirty="0" smtClean="0">
                <a:solidFill>
                  <a:schemeClr val="tx2"/>
                </a:solidFill>
              </a:rPr>
              <a:t>. 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39552" y="3501008"/>
          <a:ext cx="777686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976"/>
                <a:gridCol w="1117977"/>
                <a:gridCol w="257995"/>
                <a:gridCol w="1375971"/>
                <a:gridCol w="1117977"/>
                <a:gridCol w="257995"/>
                <a:gridCol w="1480628"/>
                <a:gridCol w="9643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483768" y="4797152"/>
            <a:ext cx="3980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solidFill>
                  <a:schemeClr val="tx2"/>
                </a:solidFill>
              </a:rPr>
              <a:t>Everyone</a:t>
            </a:r>
            <a:r>
              <a:rPr lang="de-DE" sz="2400" b="1" dirty="0" smtClean="0">
                <a:solidFill>
                  <a:schemeClr val="tx2"/>
                </a:solidFill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else</a:t>
            </a:r>
            <a:r>
              <a:rPr lang="de-DE" sz="2400" b="1" dirty="0" smtClean="0">
                <a:solidFill>
                  <a:schemeClr val="tx2"/>
                </a:solidFill>
              </a:rPr>
              <a:t>: Keep Working!</a:t>
            </a:r>
            <a:endParaRPr lang="de-DE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Experimental Break (5 min)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i="1" dirty="0" smtClean="0">
                <a:solidFill>
                  <a:schemeClr val="tx2"/>
                </a:solidFill>
              </a:rPr>
              <a:t>Find </a:t>
            </a:r>
            <a:r>
              <a:rPr lang="de-DE" i="1" dirty="0" err="1" smtClean="0">
                <a:solidFill>
                  <a:schemeClr val="tx2"/>
                </a:solidFill>
              </a:rPr>
              <a:t>your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new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partner</a:t>
            </a:r>
            <a:r>
              <a:rPr lang="de-DE" i="1" dirty="0" smtClean="0">
                <a:solidFill>
                  <a:schemeClr val="tx2"/>
                </a:solidFill>
              </a:rPr>
              <a:t>. In </a:t>
            </a:r>
            <a:r>
              <a:rPr lang="de-DE" i="1" dirty="0" err="1" smtClean="0">
                <a:solidFill>
                  <a:schemeClr val="tx2"/>
                </a:solidFill>
              </a:rPr>
              <a:t>pairs</a:t>
            </a:r>
            <a:r>
              <a:rPr lang="de-DE" i="1" dirty="0" smtClean="0">
                <a:solidFill>
                  <a:schemeClr val="tx2"/>
                </a:solidFill>
              </a:rPr>
              <a:t>, </a:t>
            </a:r>
            <a:r>
              <a:rPr lang="de-DE" i="1" dirty="0" err="1" smtClean="0">
                <a:solidFill>
                  <a:schemeClr val="tx2"/>
                </a:solidFill>
              </a:rPr>
              <a:t>tell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each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other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about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experiment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that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you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are</a:t>
            </a:r>
            <a:r>
              <a:rPr lang="de-DE" i="1" dirty="0" smtClean="0">
                <a:solidFill>
                  <a:schemeClr val="tx2"/>
                </a:solidFill>
              </a:rPr>
              <a:t> </a:t>
            </a:r>
            <a:r>
              <a:rPr lang="de-DE" i="1" dirty="0" err="1" smtClean="0">
                <a:solidFill>
                  <a:schemeClr val="tx2"/>
                </a:solidFill>
              </a:rPr>
              <a:t>doing</a:t>
            </a:r>
            <a:r>
              <a:rPr lang="de-DE" i="1" dirty="0" smtClean="0">
                <a:solidFill>
                  <a:schemeClr val="tx2"/>
                </a:solidFill>
              </a:rPr>
              <a:t>. 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39552" y="3501008"/>
          <a:ext cx="777686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976"/>
                <a:gridCol w="1117977"/>
                <a:gridCol w="257995"/>
                <a:gridCol w="1375971"/>
                <a:gridCol w="1117977"/>
                <a:gridCol w="257995"/>
                <a:gridCol w="1480628"/>
                <a:gridCol w="9643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de-DE" sz="1800" b="1" kern="6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600" baseline="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483768" y="4797152"/>
            <a:ext cx="3980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solidFill>
                  <a:schemeClr val="tx2"/>
                </a:solidFill>
              </a:rPr>
              <a:t>Everyone</a:t>
            </a:r>
            <a:r>
              <a:rPr lang="de-DE" sz="2400" b="1" dirty="0" smtClean="0">
                <a:solidFill>
                  <a:schemeClr val="tx2"/>
                </a:solidFill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else</a:t>
            </a:r>
            <a:r>
              <a:rPr lang="de-DE" sz="2400" b="1" dirty="0" smtClean="0">
                <a:solidFill>
                  <a:schemeClr val="tx2"/>
                </a:solidFill>
              </a:rPr>
              <a:t>: Keep Working!</a:t>
            </a:r>
            <a:endParaRPr lang="de-DE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CLEAN-UP TIME!!</a:t>
            </a:r>
            <a:endParaRPr lang="de-DE" b="1" dirty="0">
              <a:solidFill>
                <a:schemeClr val="tx2"/>
              </a:solidFill>
            </a:endParaRPr>
          </a:p>
        </p:txBody>
      </p:sp>
      <p:pic>
        <p:nvPicPr>
          <p:cNvPr id="21507" name="Picture 3" descr="C:\Users\Jana_User\AppData\Local\Microsoft\Windows\Temporary Internet Files\Content.IE5\GZ0O8FHI\MC9000787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21088"/>
            <a:ext cx="3376124" cy="2207282"/>
          </a:xfrm>
          <a:prstGeom prst="rect">
            <a:avLst/>
          </a:prstGeom>
          <a:noFill/>
        </p:spPr>
      </p:pic>
      <p:pic>
        <p:nvPicPr>
          <p:cNvPr id="21508" name="Picture 4" descr="C:\Users\Jana_User\AppData\Local\Microsoft\Windows\Temporary Internet Files\Content.IE5\GZ0O8FHI\MC90038361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1851951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/>
          <a:lstStyle/>
          <a:p>
            <a:r>
              <a:rPr lang="de-DE" b="1" dirty="0" smtClean="0"/>
              <a:t>Biodiesel vs. Diesel vs. Ethanol</a:t>
            </a:r>
            <a:endParaRPr lang="de-DE" b="1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539552" y="2348880"/>
          <a:ext cx="238660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304"/>
                <a:gridCol w="1193304"/>
              </a:tblGrid>
              <a:tr h="244624"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dirty="0" smtClean="0"/>
                        <a:t>Biodiesel</a:t>
                      </a:r>
                      <a:endParaRPr lang="de-DE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44624">
                <a:tc>
                  <a:txBody>
                    <a:bodyPr/>
                    <a:lstStyle/>
                    <a:p>
                      <a:r>
                        <a:rPr lang="de-DE" b="1" dirty="0" smtClean="0"/>
                        <a:t>Flashpoint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&gt;</a:t>
                      </a:r>
                      <a:r>
                        <a:rPr lang="de-DE" b="1" baseline="0" dirty="0" smtClean="0"/>
                        <a:t> 110°C</a:t>
                      </a:r>
                      <a:endParaRPr lang="de-DE" b="1" dirty="0"/>
                    </a:p>
                  </a:txBody>
                  <a:tcPr/>
                </a:tc>
              </a:tr>
              <a:tr h="24462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Inhaltsplatzhalter 4"/>
          <p:cNvGraphicFramePr>
            <a:graphicFrameLocks/>
          </p:cNvGraphicFramePr>
          <p:nvPr/>
        </p:nvGraphicFramePr>
        <p:xfrm>
          <a:off x="3275856" y="2348880"/>
          <a:ext cx="238660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304"/>
                <a:gridCol w="1193304"/>
              </a:tblGrid>
              <a:tr h="244624"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dirty="0" smtClean="0"/>
                        <a:t>Diesel</a:t>
                      </a:r>
                      <a:endParaRPr lang="de-DE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44624">
                <a:tc>
                  <a:txBody>
                    <a:bodyPr/>
                    <a:lstStyle/>
                    <a:p>
                      <a:r>
                        <a:rPr lang="de-DE" b="1" dirty="0" smtClean="0"/>
                        <a:t>Flashpoint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&gt; 55°C</a:t>
                      </a:r>
                      <a:endParaRPr lang="de-DE" b="1" dirty="0"/>
                    </a:p>
                  </a:txBody>
                  <a:tcPr/>
                </a:tc>
              </a:tr>
              <a:tr h="24462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Inhaltsplatzhalter 4"/>
          <p:cNvGraphicFramePr>
            <a:graphicFrameLocks/>
          </p:cNvGraphicFramePr>
          <p:nvPr/>
        </p:nvGraphicFramePr>
        <p:xfrm>
          <a:off x="6084168" y="2348880"/>
          <a:ext cx="238660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304"/>
                <a:gridCol w="1193304"/>
              </a:tblGrid>
              <a:tr h="244624"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dirty="0" smtClean="0"/>
                        <a:t>Ethanol</a:t>
                      </a:r>
                      <a:endParaRPr lang="de-DE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244624">
                <a:tc>
                  <a:txBody>
                    <a:bodyPr/>
                    <a:lstStyle/>
                    <a:p>
                      <a:r>
                        <a:rPr lang="de-DE" b="1" dirty="0" smtClean="0"/>
                        <a:t>Flashpoint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12°C</a:t>
                      </a:r>
                      <a:endParaRPr lang="de-DE" b="1" dirty="0"/>
                    </a:p>
                  </a:txBody>
                  <a:tcPr/>
                </a:tc>
              </a:tr>
              <a:tr h="24462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755576" y="3789040"/>
            <a:ext cx="7883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/>
              <a:t>Why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flashpoint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ethanol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lower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that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diesel? </a:t>
            </a:r>
          </a:p>
          <a:p>
            <a:endParaRPr lang="de-DE" sz="2400" b="1" dirty="0" smtClean="0"/>
          </a:p>
          <a:p>
            <a:r>
              <a:rPr lang="de-DE" sz="2400" b="1" dirty="0" err="1" smtClean="0"/>
              <a:t>Why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flashpoint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biodiesel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higher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than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that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diesel?</a:t>
            </a:r>
            <a:endParaRPr lang="de-DE" sz="2400" b="1" dirty="0"/>
          </a:p>
        </p:txBody>
      </p:sp>
      <p:pic>
        <p:nvPicPr>
          <p:cNvPr id="8194" name="Picture 2" descr="http://www.uni-saarland.de/fak8/schneider/anichem/struktur/ethan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780928"/>
            <a:ext cx="2088232" cy="1447492"/>
          </a:xfrm>
          <a:prstGeom prst="rect">
            <a:avLst/>
          </a:prstGeom>
          <a:noFill/>
        </p:spPr>
      </p:pic>
      <p:pic>
        <p:nvPicPr>
          <p:cNvPr id="8196" name="Picture 4" descr="https://www.goshen.edu/wp-content/uploads/sites/2/2010/10/diesel-molecu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80928"/>
            <a:ext cx="3168352" cy="732846"/>
          </a:xfrm>
          <a:prstGeom prst="rect">
            <a:avLst/>
          </a:prstGeom>
          <a:noFill/>
        </p:spPr>
      </p:pic>
      <p:pic>
        <p:nvPicPr>
          <p:cNvPr id="8198" name="Picture 6" descr="https://www.goshen.edu/wp-content/uploads/sites/2/2010/10/veggy-oil-molecu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780928"/>
            <a:ext cx="3131840" cy="1204062"/>
          </a:xfrm>
          <a:prstGeom prst="rect">
            <a:avLst/>
          </a:prstGeom>
          <a:noFill/>
        </p:spPr>
      </p:pic>
      <p:sp>
        <p:nvSpPr>
          <p:cNvPr id="11" name="Textfeld 10"/>
          <p:cNvSpPr txBox="1"/>
          <p:nvPr/>
        </p:nvSpPr>
        <p:spPr>
          <a:xfrm>
            <a:off x="3913081" y="6611779"/>
            <a:ext cx="5230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https://www.goshen.edu/academics/chemistry/https://www.goshen.edu/academics/chemistry/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sed-buses.net/bustypes/img/greyhound-canad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556792"/>
            <a:ext cx="4762500" cy="3571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2555776" y="1700808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Diesel Engine</a:t>
            </a:r>
            <a:endParaRPr lang="de-DE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2843808" y="5229200"/>
            <a:ext cx="3780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b="1" dirty="0" smtClean="0"/>
              <a:t>Biodiesel </a:t>
            </a:r>
            <a:r>
              <a:rPr lang="de-DE" sz="3200" b="1" dirty="0" err="1" smtClean="0"/>
              <a:t>or</a:t>
            </a:r>
            <a:r>
              <a:rPr lang="de-DE" sz="3200" b="1" dirty="0" smtClean="0"/>
              <a:t> Ethanol?</a:t>
            </a:r>
            <a:endParaRPr lang="de-DE" sz="3200" b="1" dirty="0"/>
          </a:p>
        </p:txBody>
      </p:sp>
      <p:pic>
        <p:nvPicPr>
          <p:cNvPr id="8" name="Picture 1" descr="C:\Users\Jana_User\AppData\Local\Microsoft\Windows\Temporary Internet Files\Content.IE5\XAZK29DD\MC9004042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1561522" cy="1440160"/>
          </a:xfrm>
          <a:prstGeom prst="rect">
            <a:avLst/>
          </a:prstGeom>
          <a:noFill/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>
                <a:solidFill>
                  <a:schemeClr val="tx2"/>
                </a:solidFill>
              </a:rPr>
              <a:t>Brainstorming</a:t>
            </a:r>
            <a:endParaRPr lang="de-DE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…in </a:t>
            </a:r>
            <a:r>
              <a:rPr lang="de-DE" b="1" dirty="0" err="1" smtClean="0">
                <a:solidFill>
                  <a:schemeClr val="tx2"/>
                </a:solidFill>
              </a:rPr>
              <a:t>Inuvik</a:t>
            </a:r>
            <a:r>
              <a:rPr lang="de-DE" b="1" dirty="0" smtClean="0">
                <a:solidFill>
                  <a:schemeClr val="tx2"/>
                </a:solidFill>
              </a:rPr>
              <a:t>…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Picture 4" descr="Group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88733" cy="4392488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5580112" y="5877272"/>
            <a:ext cx="2194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http://eastthreesecondary.com/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chemeClr val="tx2"/>
                </a:solidFill>
              </a:rPr>
              <a:t>Benefits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of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Driving</a:t>
            </a:r>
            <a:r>
              <a:rPr lang="de-DE" b="1" dirty="0" smtClean="0">
                <a:solidFill>
                  <a:schemeClr val="tx2"/>
                </a:solidFill>
              </a:rPr>
              <a:t> </a:t>
            </a:r>
            <a:r>
              <a:rPr lang="de-DE" b="1" dirty="0" err="1" smtClean="0">
                <a:solidFill>
                  <a:schemeClr val="tx2"/>
                </a:solidFill>
              </a:rPr>
              <a:t>with</a:t>
            </a:r>
            <a:r>
              <a:rPr lang="de-DE" b="1" dirty="0" smtClean="0">
                <a:solidFill>
                  <a:schemeClr val="tx2"/>
                </a:solidFill>
              </a:rPr>
              <a:t> Biodiesel?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59632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Less air pollution: </a:t>
            </a:r>
          </a:p>
          <a:p>
            <a:pPr lvl="1">
              <a:buFontTx/>
              <a:buChar char="-"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emissions: - 80%. </a:t>
            </a:r>
          </a:p>
          <a:p>
            <a:pPr lvl="1">
              <a:buFontTx/>
              <a:buChar char="-"/>
            </a:pPr>
            <a:r>
              <a:rPr lang="en-US" dirty="0" smtClean="0"/>
              <a:t>Smoke and unburned particles: - 40% </a:t>
            </a:r>
          </a:p>
          <a:p>
            <a:pPr lvl="1">
              <a:buFontTx/>
              <a:buChar char="-"/>
            </a:pPr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 smtClean="0"/>
              <a:t> emissions = 0</a:t>
            </a:r>
          </a:p>
          <a:p>
            <a:pPr>
              <a:buFontTx/>
              <a:buChar char="-"/>
            </a:pPr>
            <a:r>
              <a:rPr lang="en-US" dirty="0" smtClean="0"/>
              <a:t>We recycle used oil.</a:t>
            </a:r>
          </a:p>
          <a:p>
            <a:pPr>
              <a:buFontTx/>
              <a:buChar char="-"/>
            </a:pP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toxic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biodegradable</a:t>
            </a:r>
            <a:r>
              <a:rPr lang="de-DE" dirty="0" smtClean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796136" y="6581001"/>
            <a:ext cx="4687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http://imakebiodiesel.webs.com/biodiesel-faqs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b="1" dirty="0" smtClean="0">
                <a:solidFill>
                  <a:schemeClr val="tx2"/>
                </a:solidFill>
              </a:rPr>
              <a:t>Brainstorming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de-DE" i="1" dirty="0" smtClean="0"/>
          </a:p>
          <a:p>
            <a:pPr algn="ctr">
              <a:buNone/>
            </a:pPr>
            <a:endParaRPr lang="de-DE" i="1" dirty="0" smtClean="0"/>
          </a:p>
          <a:p>
            <a:pPr algn="ctr">
              <a:buNone/>
            </a:pPr>
            <a:r>
              <a:rPr lang="de-DE" i="1" dirty="0" smtClean="0"/>
              <a:t>Biodiesel </a:t>
            </a:r>
            <a:r>
              <a:rPr lang="de-DE" i="1" dirty="0" err="1" smtClean="0"/>
              <a:t>cristallizes</a:t>
            </a:r>
            <a:r>
              <a:rPr lang="de-DE" i="1" dirty="0" smtClean="0"/>
              <a:t> </a:t>
            </a:r>
            <a:r>
              <a:rPr lang="de-DE" i="1" dirty="0" err="1" smtClean="0"/>
              <a:t>at</a:t>
            </a:r>
            <a:r>
              <a:rPr lang="de-DE" i="1" dirty="0" smtClean="0"/>
              <a:t> </a:t>
            </a:r>
            <a:r>
              <a:rPr lang="de-DE" i="1" dirty="0" err="1" smtClean="0"/>
              <a:t>low</a:t>
            </a:r>
            <a:r>
              <a:rPr lang="de-DE" i="1" dirty="0" smtClean="0"/>
              <a:t> </a:t>
            </a:r>
            <a:r>
              <a:rPr lang="de-DE" i="1" dirty="0" err="1" smtClean="0"/>
              <a:t>temperatures</a:t>
            </a:r>
            <a:r>
              <a:rPr lang="de-DE" i="1" dirty="0" smtClean="0"/>
              <a:t>…</a:t>
            </a:r>
          </a:p>
          <a:p>
            <a:pPr algn="ctr">
              <a:buNone/>
            </a:pPr>
            <a:endParaRPr lang="de-DE" i="1" dirty="0" smtClean="0"/>
          </a:p>
          <a:p>
            <a:pPr algn="ctr">
              <a:buNone/>
            </a:pPr>
            <a:r>
              <a:rPr lang="de-DE" dirty="0" smtClean="0"/>
              <a:t> -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do </a:t>
            </a:r>
            <a:r>
              <a:rPr lang="de-DE" dirty="0" err="1" smtClean="0"/>
              <a:t>to</a:t>
            </a:r>
            <a:r>
              <a:rPr lang="de-DE" dirty="0" smtClean="0"/>
              <a:t> still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in </a:t>
            </a:r>
            <a:r>
              <a:rPr lang="de-DE" dirty="0" err="1" smtClean="0"/>
              <a:t>our</a:t>
            </a:r>
            <a:r>
              <a:rPr lang="de-DE" dirty="0" smtClean="0"/>
              <a:t> diesel </a:t>
            </a:r>
            <a:r>
              <a:rPr lang="de-DE" dirty="0" err="1" smtClean="0"/>
              <a:t>engine</a:t>
            </a:r>
            <a:r>
              <a:rPr lang="de-DE" dirty="0" smtClean="0"/>
              <a:t>?</a:t>
            </a:r>
          </a:p>
          <a:p>
            <a:pPr algn="ctr">
              <a:buNone/>
            </a:pPr>
            <a:endParaRPr lang="de-DE" i="1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26625" name="Picture 1" descr="C:\Users\Jana_User\AppData\Local\Microsoft\Windows\Temporary Internet Files\Content.IE5\XAZK29DD\MC9004042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1561522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39013" t="28172" r="18926" b="13751"/>
          <a:stretch>
            <a:fillRect/>
          </a:stretch>
        </p:blipFill>
        <p:spPr bwMode="auto">
          <a:xfrm>
            <a:off x="467544" y="188640"/>
            <a:ext cx="8280920" cy="6428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feld 6"/>
          <p:cNvSpPr txBox="1"/>
          <p:nvPr/>
        </p:nvSpPr>
        <p:spPr>
          <a:xfrm>
            <a:off x="5436096" y="6581001"/>
            <a:ext cx="8028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http://www.coalriverlodge.com/gallery.html</a:t>
            </a:r>
            <a:endParaRPr lang="de-DE" sz="1200" dirty="0"/>
          </a:p>
        </p:txBody>
      </p:sp>
      <p:pic>
        <p:nvPicPr>
          <p:cNvPr id="9" name="Picture 2" descr="http://www.used-buses.net/bustypes/img/greyhound-canada-2.jpg"/>
          <p:cNvPicPr>
            <a:picLocks noChangeAspect="1" noChangeArrowheads="1"/>
          </p:cNvPicPr>
          <p:nvPr/>
        </p:nvPicPr>
        <p:blipFill>
          <a:blip r:embed="rId3" cstate="print"/>
          <a:srcRect l="6257" t="16128" r="10584" b="15329"/>
          <a:stretch>
            <a:fillRect/>
          </a:stretch>
        </p:blipFill>
        <p:spPr bwMode="auto">
          <a:xfrm flipH="1">
            <a:off x="2483768" y="1340768"/>
            <a:ext cx="3960440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Science Exchange </a:t>
            </a:r>
            <a:r>
              <a:rPr lang="de-DE" sz="3600" b="1" dirty="0" err="1" smtClean="0"/>
              <a:t>to</a:t>
            </a:r>
            <a:r>
              <a:rPr lang="de-DE" sz="3600" b="1" dirty="0" smtClean="0"/>
              <a:t> Canada</a:t>
            </a:r>
            <a:endParaRPr lang="de-DE" sz="3600" b="1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 l="10788" t="8485" r="13945" b="72812"/>
          <a:stretch>
            <a:fillRect/>
          </a:stretch>
        </p:blipFill>
        <p:spPr bwMode="auto">
          <a:xfrm>
            <a:off x="0" y="332656"/>
            <a:ext cx="9144000" cy="123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6516216" y="5877272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http://inuvik.ca/</a:t>
            </a:r>
            <a:endParaRPr lang="de-DE" sz="1200" dirty="0"/>
          </a:p>
        </p:txBody>
      </p:sp>
      <p:pic>
        <p:nvPicPr>
          <p:cNvPr id="24578" name="Picture 2" descr="http://members.shaw.ca/pscoquet/Duncan/Chapter01/Pictures/Picture1_0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060848"/>
            <a:ext cx="6192688" cy="4180064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275856" y="5949280"/>
            <a:ext cx="44694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http://members.shaw.ca/pscoquet/Duncan/Chapter01/Pictures/Picture1_03A.jpg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WELCOME!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4" descr="Group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5472608" cy="3648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39013" t="28172" r="18926" b="13751"/>
          <a:stretch>
            <a:fillRect/>
          </a:stretch>
        </p:blipFill>
        <p:spPr bwMode="auto">
          <a:xfrm>
            <a:off x="467544" y="188640"/>
            <a:ext cx="8280920" cy="6428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feld 6"/>
          <p:cNvSpPr txBox="1"/>
          <p:nvPr/>
        </p:nvSpPr>
        <p:spPr>
          <a:xfrm>
            <a:off x="5436096" y="6581001"/>
            <a:ext cx="8028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http://www.coalriverlodge.com/gallery.html</a:t>
            </a:r>
            <a:endParaRPr lang="de-DE" sz="1200" dirty="0"/>
          </a:p>
        </p:txBody>
      </p:sp>
      <p:sp>
        <p:nvSpPr>
          <p:cNvPr id="6" name="Ellipse 5"/>
          <p:cNvSpPr/>
          <p:nvPr/>
        </p:nvSpPr>
        <p:spPr>
          <a:xfrm>
            <a:off x="2555776" y="4149080"/>
            <a:ext cx="2232248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edia4.s-nbcnews.com/j/ap/ef1b20ad-6e22-4536-ab42-2be4d7b57a04.grid-6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840760" cy="48202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feld 4"/>
          <p:cNvSpPr txBox="1"/>
          <p:nvPr/>
        </p:nvSpPr>
        <p:spPr>
          <a:xfrm>
            <a:off x="3059832" y="6237312"/>
            <a:ext cx="8028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http://media4.s-nbcnews.com/j/ap/ef1b20ad-6e22-4536-ab42-2be4d7b57a04.grid-6x2.jpg</a:t>
            </a:r>
            <a:endParaRPr lang="de-DE" sz="1000" dirty="0"/>
          </a:p>
        </p:txBody>
      </p:sp>
      <p:sp>
        <p:nvSpPr>
          <p:cNvPr id="4" name="Textfeld 3"/>
          <p:cNvSpPr txBox="1"/>
          <p:nvPr/>
        </p:nvSpPr>
        <p:spPr>
          <a:xfrm>
            <a:off x="5436096" y="1628800"/>
            <a:ext cx="2592288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chemeClr val="bg1"/>
                </a:solidFill>
              </a:rPr>
              <a:t>Gas </a:t>
            </a:r>
            <a:r>
              <a:rPr lang="de-DE" sz="3200" b="1" dirty="0" err="1" smtClean="0">
                <a:solidFill>
                  <a:schemeClr val="bg1"/>
                </a:solidFill>
              </a:rPr>
              <a:t>station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  <a:endParaRPr lang="de-DE" sz="3200" b="1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907704" y="476672"/>
            <a:ext cx="55012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chemeClr val="tx2"/>
                </a:solidFill>
              </a:rPr>
              <a:t>…</a:t>
            </a:r>
            <a:r>
              <a:rPr lang="de-DE" sz="4400" b="1" dirty="0" err="1" smtClean="0">
                <a:solidFill>
                  <a:schemeClr val="tx2"/>
                </a:solidFill>
              </a:rPr>
              <a:t>at</a:t>
            </a:r>
            <a:r>
              <a:rPr lang="de-DE" sz="4400" b="1" dirty="0" smtClean="0">
                <a:solidFill>
                  <a:schemeClr val="tx2"/>
                </a:solidFill>
              </a:rPr>
              <a:t> </a:t>
            </a:r>
            <a:r>
              <a:rPr lang="de-DE" sz="4400" b="1" i="1" dirty="0" err="1" smtClean="0">
                <a:solidFill>
                  <a:schemeClr val="tx2"/>
                </a:solidFill>
              </a:rPr>
              <a:t>Coal</a:t>
            </a:r>
            <a:r>
              <a:rPr lang="de-DE" sz="4400" b="1" i="1" dirty="0" smtClean="0">
                <a:solidFill>
                  <a:schemeClr val="tx2"/>
                </a:solidFill>
              </a:rPr>
              <a:t> River Lodge</a:t>
            </a:r>
            <a:r>
              <a:rPr lang="de-DE" sz="4400" b="1" dirty="0" smtClean="0">
                <a:solidFill>
                  <a:schemeClr val="tx2"/>
                </a:solidFill>
              </a:rPr>
              <a:t>…</a:t>
            </a:r>
            <a:endParaRPr lang="de-DE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Alternative </a:t>
            </a:r>
            <a:r>
              <a:rPr lang="de-DE" b="1" dirty="0" err="1" smtClean="0"/>
              <a:t>Fuels</a:t>
            </a:r>
            <a:r>
              <a:rPr lang="de-DE" b="1" dirty="0" smtClean="0"/>
              <a:t> </a:t>
            </a:r>
            <a:endParaRPr lang="de-DE" b="1" dirty="0"/>
          </a:p>
        </p:txBody>
      </p:sp>
      <p:pic>
        <p:nvPicPr>
          <p:cNvPr id="20482" name="Picture 2" descr="http://www.greengear.de/wp-content/uploads/2012/10/icon_biokraftstoff_175p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564904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547664" y="112474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http://www.greengear.de/wp-content/uploads/2012/10/icon_biokraftstoff_175p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1844824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Today: </a:t>
            </a:r>
            <a:r>
              <a:rPr lang="de-DE" b="1" dirty="0" err="1" smtClean="0"/>
              <a:t>Production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Biodiesel </a:t>
            </a:r>
            <a:r>
              <a:rPr lang="de-DE" b="1" dirty="0" err="1" smtClean="0"/>
              <a:t>and</a:t>
            </a:r>
            <a:r>
              <a:rPr lang="de-DE" b="1" dirty="0" smtClean="0"/>
              <a:t> Ethanol</a:t>
            </a:r>
            <a:endParaRPr lang="de-DE" b="1" dirty="0"/>
          </a:p>
        </p:txBody>
      </p:sp>
      <p:pic>
        <p:nvPicPr>
          <p:cNvPr id="4" name="Picture 2" descr="http://thumbs.dreamstime.com/z/chemistry-elements-together-experiment-lab-complex-cartoon-scientific-process-35658120.jpg"/>
          <p:cNvPicPr>
            <a:picLocks noChangeAspect="1" noChangeArrowheads="1"/>
          </p:cNvPicPr>
          <p:nvPr/>
        </p:nvPicPr>
        <p:blipFill>
          <a:blip r:embed="rId2" cstate="print"/>
          <a:srcRect b="11226"/>
          <a:stretch>
            <a:fillRect/>
          </a:stretch>
        </p:blipFill>
        <p:spPr bwMode="auto">
          <a:xfrm>
            <a:off x="1475656" y="2276872"/>
            <a:ext cx="633476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Working </a:t>
            </a:r>
            <a:r>
              <a:rPr lang="de-DE" b="1" dirty="0" err="1" smtClean="0">
                <a:solidFill>
                  <a:schemeClr val="tx2"/>
                </a:solidFill>
              </a:rPr>
              <a:t>with</a:t>
            </a:r>
            <a:r>
              <a:rPr lang="de-DE" b="1" dirty="0" smtClean="0">
                <a:solidFill>
                  <a:schemeClr val="tx2"/>
                </a:solidFill>
              </a:rPr>
              <a:t> Chemicals </a:t>
            </a:r>
            <a:endParaRPr lang="de-DE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497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24816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 err="1" smtClean="0"/>
                        <a:t>Production</a:t>
                      </a:r>
                      <a:r>
                        <a:rPr lang="de-DE" sz="2400" dirty="0" smtClean="0"/>
                        <a:t> </a:t>
                      </a:r>
                      <a:r>
                        <a:rPr lang="de-DE" sz="2400" dirty="0" err="1" smtClean="0"/>
                        <a:t>of</a:t>
                      </a:r>
                      <a:r>
                        <a:rPr lang="de-DE" sz="2400" dirty="0" smtClean="0"/>
                        <a:t> Biodiesel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 err="1" smtClean="0"/>
                        <a:t>Production</a:t>
                      </a:r>
                      <a:r>
                        <a:rPr lang="de-DE" sz="2400" dirty="0" smtClean="0"/>
                        <a:t> </a:t>
                      </a:r>
                      <a:r>
                        <a:rPr lang="de-DE" sz="2400" dirty="0" err="1" smtClean="0"/>
                        <a:t>of</a:t>
                      </a:r>
                      <a:r>
                        <a:rPr lang="de-DE" sz="2400" dirty="0" smtClean="0"/>
                        <a:t> Ethanol </a:t>
                      </a:r>
                      <a:endParaRPr lang="de-DE" sz="2400" dirty="0"/>
                    </a:p>
                  </a:txBody>
                  <a:tcPr anchor="ctr"/>
                </a:tc>
              </a:tr>
              <a:tr h="2323384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canola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oil</a:t>
                      </a:r>
                      <a:endParaRPr lang="de-DE" sz="2000" dirty="0" smtClean="0"/>
                    </a:p>
                    <a:p>
                      <a:r>
                        <a:rPr lang="de-DE" sz="2000" dirty="0" err="1" smtClean="0"/>
                        <a:t>methanol</a:t>
                      </a:r>
                      <a:r>
                        <a:rPr lang="de-DE" sz="2000" dirty="0" smtClean="0"/>
                        <a:t> </a:t>
                      </a:r>
                    </a:p>
                    <a:p>
                      <a:r>
                        <a:rPr lang="de-DE" sz="2000" dirty="0" err="1" smtClean="0"/>
                        <a:t>sodium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hydroxide</a:t>
                      </a:r>
                      <a:r>
                        <a:rPr lang="de-DE" sz="2000" dirty="0" smtClean="0"/>
                        <a:t> (</a:t>
                      </a:r>
                      <a:r>
                        <a:rPr lang="de-DE" sz="2000" dirty="0" err="1" smtClean="0"/>
                        <a:t>NaOH</a:t>
                      </a:r>
                      <a:r>
                        <a:rPr lang="de-DE" sz="2000" dirty="0" smtClean="0"/>
                        <a:t>)</a:t>
                      </a:r>
                    </a:p>
                    <a:p>
                      <a:endParaRPr lang="de-DE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baker‘s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yeast</a:t>
                      </a:r>
                      <a:r>
                        <a:rPr lang="de-DE" sz="2000" dirty="0" smtClean="0"/>
                        <a:t/>
                      </a:r>
                      <a:br>
                        <a:rPr lang="de-DE" sz="2000" dirty="0" smtClean="0"/>
                      </a:br>
                      <a:r>
                        <a:rPr lang="de-DE" sz="2000" dirty="0" err="1" smtClean="0"/>
                        <a:t>glucose</a:t>
                      </a:r>
                      <a:r>
                        <a:rPr lang="de-DE" sz="2000" dirty="0" smtClean="0"/>
                        <a:t/>
                      </a:r>
                      <a:br>
                        <a:rPr lang="de-DE" sz="2000" dirty="0" smtClean="0"/>
                      </a:br>
                      <a:r>
                        <a:rPr lang="de-DE" sz="2000" dirty="0" err="1" smtClean="0"/>
                        <a:t>calcium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hydroxide</a:t>
                      </a:r>
                      <a:r>
                        <a:rPr lang="de-DE" sz="2000" dirty="0" smtClean="0"/>
                        <a:t> (</a:t>
                      </a:r>
                      <a:r>
                        <a:rPr lang="de-DE" sz="2000" dirty="0" err="1" smtClean="0"/>
                        <a:t>Ca</a:t>
                      </a:r>
                      <a:r>
                        <a:rPr lang="de-DE" sz="2000" dirty="0" smtClean="0"/>
                        <a:t>(OH)</a:t>
                      </a:r>
                      <a:r>
                        <a:rPr lang="de-DE" sz="2000" baseline="-25000" dirty="0" smtClean="0"/>
                        <a:t>2</a:t>
                      </a:r>
                      <a:r>
                        <a:rPr lang="de-DE" sz="2000" dirty="0" smtClean="0"/>
                        <a:t>)</a:t>
                      </a:r>
                    </a:p>
                    <a:p>
                      <a:endParaRPr lang="de-DE" sz="2000" dirty="0"/>
                    </a:p>
                  </a:txBody>
                  <a:tcPr anchor="ctr"/>
                </a:tc>
              </a:tr>
              <a:tr h="724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724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toxic, danger to health, flammable, corrosive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hazardous</a:t>
                      </a:r>
                      <a:r>
                        <a:rPr lang="de-DE" sz="1400" dirty="0" smtClean="0"/>
                        <a:t>, </a:t>
                      </a:r>
                      <a:r>
                        <a:rPr lang="de-DE" sz="1400" dirty="0" err="1" smtClean="0"/>
                        <a:t>corrosive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907790" y="3332607"/>
          <a:ext cx="1328420" cy="192786"/>
        </p:xfrm>
        <a:graphic>
          <a:graphicData uri="http://schemas.openxmlformats.org/drawingml/2006/table">
            <a:tbl>
              <a:tblPr/>
              <a:tblGrid>
                <a:gridCol w="132842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8" name="Grafik 3" descr="Ätze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11056"/>
            <a:ext cx="648072" cy="648072"/>
          </a:xfrm>
          <a:prstGeom prst="rect">
            <a:avLst/>
          </a:prstGeom>
          <a:noFill/>
        </p:spPr>
      </p:pic>
      <p:pic>
        <p:nvPicPr>
          <p:cNvPr id="1027" name="Grafik 0" descr="Brennb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711056"/>
            <a:ext cx="648072" cy="648072"/>
          </a:xfrm>
          <a:prstGeom prst="rect">
            <a:avLst/>
          </a:prstGeom>
          <a:noFill/>
        </p:spPr>
      </p:pic>
      <p:pic>
        <p:nvPicPr>
          <p:cNvPr id="1026" name="Grafik 1" descr="Gesundheitsgefah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701530"/>
            <a:ext cx="648072" cy="648072"/>
          </a:xfrm>
          <a:prstGeom prst="rect">
            <a:avLst/>
          </a:prstGeom>
          <a:noFill/>
        </p:spPr>
      </p:pic>
      <p:pic>
        <p:nvPicPr>
          <p:cNvPr id="1025" name="Grafik 6" descr="Gift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711056"/>
            <a:ext cx="648072" cy="648072"/>
          </a:xfrm>
          <a:prstGeom prst="rect">
            <a:avLst/>
          </a:prstGeom>
          <a:noFill/>
        </p:spPr>
      </p:pic>
      <p:pic>
        <p:nvPicPr>
          <p:cNvPr id="10" name="Grafik 1" descr="Reizend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88024" y="4725144"/>
            <a:ext cx="633199" cy="633199"/>
          </a:xfrm>
          <a:prstGeom prst="rect">
            <a:avLst/>
          </a:prstGeom>
        </p:spPr>
      </p:pic>
      <p:pic>
        <p:nvPicPr>
          <p:cNvPr id="11" name="Grafik 3" descr="Ätzen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4725144"/>
            <a:ext cx="630963" cy="630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tx2"/>
                </a:solidFill>
              </a:rPr>
              <a:t>Experiments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/>
                </a:solidFill>
              </a:rPr>
              <a:t>Follow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procedure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to</a:t>
            </a:r>
            <a:r>
              <a:rPr lang="de-DE" dirty="0" smtClean="0">
                <a:solidFill>
                  <a:schemeClr val="tx2"/>
                </a:solidFill>
              </a:rPr>
              <a:t> do </a:t>
            </a:r>
            <a:r>
              <a:rPr lang="de-DE" dirty="0" err="1" smtClean="0">
                <a:solidFill>
                  <a:schemeClr val="tx2"/>
                </a:solidFill>
              </a:rPr>
              <a:t>the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experiment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  <a:r>
              <a:rPr lang="de-DE" dirty="0" err="1" smtClean="0">
                <a:solidFill>
                  <a:schemeClr val="tx2"/>
                </a:solidFill>
              </a:rPr>
              <a:t>Before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start</a:t>
            </a:r>
            <a:r>
              <a:rPr lang="de-DE" dirty="0" smtClean="0">
                <a:solidFill>
                  <a:schemeClr val="tx2"/>
                </a:solidFill>
              </a:rPr>
              <a:t>, </a:t>
            </a:r>
            <a:r>
              <a:rPr lang="de-DE" u="sng" dirty="0" err="1" smtClean="0">
                <a:solidFill>
                  <a:schemeClr val="tx2"/>
                </a:solidFill>
              </a:rPr>
              <a:t>call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the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teacher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to</a:t>
            </a:r>
            <a:r>
              <a:rPr lang="de-DE" u="sng" dirty="0" smtClean="0">
                <a:solidFill>
                  <a:schemeClr val="tx2"/>
                </a:solidFill>
              </a:rPr>
              <a:t> check </a:t>
            </a:r>
            <a:r>
              <a:rPr lang="de-DE" u="sng" dirty="0" err="1" smtClean="0">
                <a:solidFill>
                  <a:schemeClr val="tx2"/>
                </a:solidFill>
              </a:rPr>
              <a:t>your</a:t>
            </a:r>
            <a:r>
              <a:rPr lang="de-DE" u="sng" dirty="0" smtClean="0">
                <a:solidFill>
                  <a:schemeClr val="tx2"/>
                </a:solidFill>
              </a:rPr>
              <a:t> </a:t>
            </a:r>
            <a:r>
              <a:rPr lang="de-DE" u="sng" dirty="0" err="1" smtClean="0">
                <a:solidFill>
                  <a:schemeClr val="tx2"/>
                </a:solidFill>
              </a:rPr>
              <a:t>apparatus</a:t>
            </a:r>
            <a:r>
              <a:rPr lang="de-DE" dirty="0" smtClean="0">
                <a:solidFill>
                  <a:schemeClr val="tx2"/>
                </a:solidFill>
              </a:rPr>
              <a:t>! </a:t>
            </a:r>
            <a:br>
              <a:rPr lang="de-DE" dirty="0" smtClean="0">
                <a:solidFill>
                  <a:schemeClr val="tx2"/>
                </a:solidFill>
              </a:rPr>
            </a:br>
            <a:endParaRPr lang="de-DE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>
                <a:solidFill>
                  <a:schemeClr val="tx2"/>
                </a:solidFill>
              </a:rPr>
              <a:t>When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have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free</a:t>
            </a:r>
            <a:r>
              <a:rPr lang="de-DE" dirty="0" smtClean="0">
                <a:solidFill>
                  <a:schemeClr val="tx2"/>
                </a:solidFill>
              </a:rPr>
              <a:t> time </a:t>
            </a:r>
            <a:r>
              <a:rPr lang="de-DE" dirty="0" err="1" smtClean="0">
                <a:solidFill>
                  <a:schemeClr val="tx2"/>
                </a:solidFill>
              </a:rPr>
              <a:t>or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while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have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to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wait</a:t>
            </a:r>
            <a:r>
              <a:rPr lang="de-DE" dirty="0" smtClean="0">
                <a:solidFill>
                  <a:schemeClr val="tx2"/>
                </a:solidFill>
              </a:rPr>
              <a:t>, </a:t>
            </a:r>
            <a:r>
              <a:rPr lang="de-DE" dirty="0" err="1" smtClean="0">
                <a:solidFill>
                  <a:schemeClr val="tx2"/>
                </a:solidFill>
              </a:rPr>
              <a:t>work</a:t>
            </a:r>
            <a:r>
              <a:rPr lang="de-DE" dirty="0" smtClean="0">
                <a:solidFill>
                  <a:schemeClr val="tx2"/>
                </a:solidFill>
              </a:rPr>
              <a:t> on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lab </a:t>
            </a:r>
            <a:r>
              <a:rPr lang="de-DE" dirty="0" err="1" smtClean="0">
                <a:solidFill>
                  <a:schemeClr val="tx2"/>
                </a:solidFill>
              </a:rPr>
              <a:t>report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  <a:br>
              <a:rPr lang="de-DE" dirty="0" smtClean="0">
                <a:solidFill>
                  <a:schemeClr val="tx2"/>
                </a:solidFill>
              </a:rPr>
            </a:br>
            <a:endParaRPr lang="de-DE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/>
                </a:solidFill>
              </a:rPr>
              <a:t>After </a:t>
            </a:r>
            <a:r>
              <a:rPr lang="de-DE" dirty="0" err="1" smtClean="0">
                <a:solidFill>
                  <a:schemeClr val="tx2"/>
                </a:solidFill>
              </a:rPr>
              <a:t>you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are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finished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the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experiment</a:t>
            </a:r>
            <a:r>
              <a:rPr lang="de-DE" dirty="0" smtClean="0">
                <a:solidFill>
                  <a:schemeClr val="tx2"/>
                </a:solidFill>
              </a:rPr>
              <a:t>, clean </a:t>
            </a:r>
            <a:r>
              <a:rPr lang="de-DE" dirty="0" err="1" smtClean="0">
                <a:solidFill>
                  <a:schemeClr val="tx2"/>
                </a:solidFill>
              </a:rPr>
              <a:t>up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and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leave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working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station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as</a:t>
            </a:r>
            <a:r>
              <a:rPr lang="de-DE" dirty="0" smtClean="0">
                <a:solidFill>
                  <a:schemeClr val="tx2"/>
                </a:solidFill>
              </a:rPr>
              <a:t> clean </a:t>
            </a:r>
            <a:r>
              <a:rPr lang="de-DE" dirty="0" err="1" smtClean="0">
                <a:solidFill>
                  <a:schemeClr val="tx2"/>
                </a:solidFill>
              </a:rPr>
              <a:t>as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it</a:t>
            </a:r>
            <a:r>
              <a:rPr lang="de-DE" dirty="0" smtClean="0">
                <a:solidFill>
                  <a:schemeClr val="tx2"/>
                </a:solidFill>
              </a:rPr>
              <a:t> was </a:t>
            </a:r>
            <a:r>
              <a:rPr lang="de-DE" dirty="0" err="1" smtClean="0">
                <a:solidFill>
                  <a:schemeClr val="tx2"/>
                </a:solidFill>
              </a:rPr>
              <a:t>before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  <a:br>
              <a:rPr lang="de-DE" dirty="0" smtClean="0">
                <a:solidFill>
                  <a:schemeClr val="tx2"/>
                </a:solidFill>
              </a:rPr>
            </a:br>
            <a:endParaRPr lang="de-DE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tx2"/>
                </a:solidFill>
              </a:rPr>
              <a:t>Finish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lab </a:t>
            </a:r>
            <a:r>
              <a:rPr lang="de-DE" dirty="0" err="1" smtClean="0">
                <a:solidFill>
                  <a:schemeClr val="tx2"/>
                </a:solidFill>
              </a:rPr>
              <a:t>report</a:t>
            </a:r>
            <a:r>
              <a:rPr lang="de-DE" dirty="0" smtClean="0">
                <a:solidFill>
                  <a:schemeClr val="tx2"/>
                </a:solidFill>
              </a:rPr>
              <a:t>, </a:t>
            </a:r>
            <a:r>
              <a:rPr lang="de-DE" dirty="0" err="1" smtClean="0">
                <a:solidFill>
                  <a:schemeClr val="tx2"/>
                </a:solidFill>
              </a:rPr>
              <a:t>put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your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name</a:t>
            </a:r>
            <a:r>
              <a:rPr lang="de-DE" dirty="0" smtClean="0">
                <a:solidFill>
                  <a:schemeClr val="tx2"/>
                </a:solidFill>
              </a:rPr>
              <a:t> on </a:t>
            </a:r>
            <a:r>
              <a:rPr lang="de-DE" dirty="0" err="1" smtClean="0">
                <a:solidFill>
                  <a:schemeClr val="tx2"/>
                </a:solidFill>
              </a:rPr>
              <a:t>it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and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give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it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to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the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teacher</a:t>
            </a:r>
            <a:r>
              <a:rPr lang="de-DE" dirty="0" smtClean="0">
                <a:solidFill>
                  <a:schemeClr val="tx2"/>
                </a:solidFill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endParaRPr lang="de-DE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Microsoft Office PowerPoint</Application>
  <PresentationFormat>Bildschirmpräsentation (4:3)</PresentationFormat>
  <Paragraphs>125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Larissa-Design</vt:lpstr>
      <vt:lpstr>Science Exchange to Canada</vt:lpstr>
      <vt:lpstr>…in Inuvik…</vt:lpstr>
      <vt:lpstr>Folie 3</vt:lpstr>
      <vt:lpstr>Folie 4</vt:lpstr>
      <vt:lpstr>Alternative Fuels </vt:lpstr>
      <vt:lpstr>Folie 6</vt:lpstr>
      <vt:lpstr>Today: Production of Biodiesel and Ethanol</vt:lpstr>
      <vt:lpstr>Working with Chemicals </vt:lpstr>
      <vt:lpstr>Experiments</vt:lpstr>
      <vt:lpstr>Groups for the Experiments</vt:lpstr>
      <vt:lpstr>Group Work </vt:lpstr>
      <vt:lpstr>Experiments</vt:lpstr>
      <vt:lpstr>Experimental Break (5 min) </vt:lpstr>
      <vt:lpstr>Experimental Break (5 min) </vt:lpstr>
      <vt:lpstr>Experimental Break (5 min) </vt:lpstr>
      <vt:lpstr>Experimental Break (5 min) </vt:lpstr>
      <vt:lpstr>CLEAN-UP TIME!!</vt:lpstr>
      <vt:lpstr>Biodiesel vs. Diesel vs. Ethanol</vt:lpstr>
      <vt:lpstr> Brainstorming</vt:lpstr>
      <vt:lpstr>Benefits of Driving with Biodiesel?</vt:lpstr>
      <vt:lpstr> Brainstorming</vt:lpstr>
      <vt:lpstr>Folie 22</vt:lpstr>
      <vt:lpstr>Science Exchange to Canada</vt:lpstr>
      <vt:lpstr>WELCOME!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Exchange to Canada</dc:title>
  <dc:creator>Jana Pfefferle</dc:creator>
  <cp:lastModifiedBy>Jana Pfefferle</cp:lastModifiedBy>
  <cp:revision>26</cp:revision>
  <dcterms:created xsi:type="dcterms:W3CDTF">2014-11-22T11:56:42Z</dcterms:created>
  <dcterms:modified xsi:type="dcterms:W3CDTF">2015-01-17T11:23:00Z</dcterms:modified>
</cp:coreProperties>
</file>