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97" r:id="rId2"/>
    <p:sldId id="460" r:id="rId3"/>
    <p:sldId id="403" r:id="rId4"/>
    <p:sldId id="410" r:id="rId5"/>
    <p:sldId id="465" r:id="rId6"/>
    <p:sldId id="459" r:id="rId7"/>
    <p:sldId id="474" r:id="rId8"/>
    <p:sldId id="473" r:id="rId9"/>
    <p:sldId id="419" r:id="rId10"/>
    <p:sldId id="471" r:id="rId11"/>
    <p:sldId id="458" r:id="rId12"/>
    <p:sldId id="463" r:id="rId13"/>
    <p:sldId id="464" r:id="rId14"/>
    <p:sldId id="461" r:id="rId15"/>
    <p:sldId id="475" r:id="rId16"/>
    <p:sldId id="472" r:id="rId17"/>
    <p:sldId id="446" r:id="rId18"/>
    <p:sldId id="470" r:id="rId19"/>
    <p:sldId id="457" r:id="rId20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CECFF"/>
    <a:srgbClr val="FFD6C1"/>
    <a:srgbClr val="FFCC99"/>
    <a:srgbClr val="FFFF99"/>
    <a:srgbClr val="CCFFCC"/>
    <a:srgbClr val="83FF08"/>
    <a:srgbClr val="517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6686" autoAdjust="0"/>
  </p:normalViewPr>
  <p:slideViewPr>
    <p:cSldViewPr snapToGrid="0">
      <p:cViewPr>
        <p:scale>
          <a:sx n="75" d="100"/>
          <a:sy n="75" d="100"/>
        </p:scale>
        <p:origin x="-2310" y="-834"/>
      </p:cViewPr>
      <p:guideLst>
        <p:guide orient="horz" pos="2160"/>
        <p:guide pos="296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1240" y="-104"/>
      </p:cViewPr>
      <p:guideLst>
        <p:guide orient="horz" pos="3126"/>
        <p:guide pos="2141"/>
      </p:guideLst>
    </p:cSldViewPr>
  </p:notesViewPr>
  <p:gridSpacing cx="76330" cy="7633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3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0318F6B7-BAE2-4A19-BA63-998915FB8F6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2610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B4E51092-9A98-4A83-9486-70BBBB293D9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6388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1092-9A98-4A83-9486-70BBBB293D9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945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„Zahlenstrahl“-Einteilen.</a:t>
            </a:r>
          </a:p>
          <a:p>
            <a:r>
              <a:rPr lang="de-DE" dirty="0" smtClean="0"/>
              <a:t>Murmel, Stecknadelkopf, Nadelspitze,</a:t>
            </a:r>
            <a:r>
              <a:rPr lang="de-DE" baseline="0" dirty="0" smtClean="0"/>
              <a:t> </a:t>
            </a:r>
            <a:r>
              <a:rPr lang="de-DE" dirty="0" smtClean="0"/>
              <a:t>Haar, Zelle, Bakterium, Virus, Wasser-Molekül,</a:t>
            </a:r>
            <a:r>
              <a:rPr lang="de-DE" baseline="0" dirty="0" smtClean="0"/>
              <a:t> Atom, Proton,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1092-9A98-4A83-9486-70BBBB293D9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308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1092-9A98-4A83-9486-70BBBB293D9A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812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1092-9A98-4A83-9486-70BBBB293D9A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81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cs typeface="Cambria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0">
                <a:latin typeface="Cambria"/>
                <a:cs typeface="Cambria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subtitle</a:t>
            </a:r>
            <a:r>
              <a:rPr lang="de-DE" dirty="0" smtClean="0"/>
              <a:t> style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i="0">
                <a:latin typeface="Cambria"/>
                <a:cs typeface="Cambria"/>
              </a:defRPr>
            </a:lvl1pPr>
          </a:lstStyle>
          <a:p>
            <a:fld id="{A3F47BE5-6951-4F63-A9FE-DD6EDCA6A48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E4A714-60E6-4FFF-837A-CD48B3857E5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80424C-2F42-47A5-8AE3-9810A8A999F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cs typeface="Cambria"/>
              </a:defRPr>
            </a:lvl1pPr>
            <a:lvl2pPr>
              <a:defRPr i="0">
                <a:latin typeface="Cambria"/>
                <a:cs typeface="Cambria"/>
              </a:defRPr>
            </a:lvl2pPr>
            <a:lvl3pPr>
              <a:defRPr i="0">
                <a:latin typeface="Cambria"/>
                <a:cs typeface="Cambria"/>
              </a:defRPr>
            </a:lvl3pPr>
            <a:lvl4pPr>
              <a:defRPr i="0">
                <a:latin typeface="Cambria"/>
                <a:cs typeface="Cambria"/>
              </a:defRPr>
            </a:lvl4pPr>
            <a:lvl5pPr>
              <a:defRPr i="0">
                <a:latin typeface="Cambria"/>
                <a:cs typeface="Cambria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i="0">
                <a:latin typeface="Cambria"/>
                <a:cs typeface="Cambria"/>
              </a:defRPr>
            </a:lvl1pPr>
          </a:lstStyle>
          <a:p>
            <a:fld id="{99614C14-5673-41BB-8377-E42979F6AD8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5611"/>
            <a:ext cx="8229600" cy="56502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anchor="ctr"/>
          <a:lstStyle>
            <a:lvl1pPr>
              <a:defRPr sz="3200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SzPct val="75000"/>
              <a:buFont typeface="Wingdings" pitchFamily="2" charset="2"/>
              <a:buChar char="§"/>
              <a:defRPr sz="2200">
                <a:latin typeface="Cambria" pitchFamily="18" charset="0"/>
              </a:defRPr>
            </a:lvl1pPr>
            <a:lvl2pPr>
              <a:lnSpc>
                <a:spcPct val="150000"/>
              </a:lnSpc>
              <a:defRPr sz="2000">
                <a:latin typeface="Cambria" pitchFamily="18" charset="0"/>
              </a:defRPr>
            </a:lvl2pPr>
            <a:lvl3pPr>
              <a:lnSpc>
                <a:spcPct val="150000"/>
              </a:lnSpc>
              <a:defRPr sz="1800">
                <a:latin typeface="Cambria" pitchFamily="18" charset="0"/>
              </a:defRPr>
            </a:lvl3pPr>
            <a:lvl4pPr>
              <a:lnSpc>
                <a:spcPct val="150000"/>
              </a:lnSpc>
              <a:defRPr sz="1600">
                <a:latin typeface="Cambria" pitchFamily="18" charset="0"/>
              </a:defRPr>
            </a:lvl4pPr>
            <a:lvl5pPr>
              <a:lnSpc>
                <a:spcPct val="150000"/>
              </a:lnSpc>
              <a:defRPr sz="1600">
                <a:latin typeface="Cambria" pitchFamily="18" charset="0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i="0" u="none">
                <a:solidFill>
                  <a:srgbClr val="1F497D"/>
                </a:solidFill>
                <a:latin typeface="Cambri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11763" y="324880"/>
            <a:ext cx="1033848" cy="52773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 i="0">
                <a:solidFill>
                  <a:srgbClr val="1F497D"/>
                </a:solidFill>
                <a:latin typeface="Cambria" pitchFamily="18" charset="0"/>
              </a:defRPr>
            </a:lvl1pPr>
          </a:lstStyle>
          <a:p>
            <a:pPr algn="r"/>
            <a:r>
              <a:rPr lang="de-DE" dirty="0" smtClean="0"/>
              <a:t>Folie </a:t>
            </a:r>
            <a:fld id="{1014F617-B722-4D14-9C7F-2C78134CD3F6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099561" y="324880"/>
            <a:ext cx="4590992" cy="527736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1600" i="0" dirty="0" smtClean="0"/>
              <a:t>Nanotechnologie im Chemieunterricht</a:t>
            </a:r>
            <a:endParaRPr lang="de-DE" sz="18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mbria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latin typeface="Cambria"/>
                <a:ea typeface="+mn-ea"/>
                <a:cs typeface="Cambri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i="0">
                <a:latin typeface="Cambria"/>
                <a:cs typeface="Cambria"/>
              </a:defRPr>
            </a:lvl1pPr>
          </a:lstStyle>
          <a:p>
            <a:fld id="{71A67C62-73C7-42B9-A266-1CCB0D4852C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mbria" pitchFamily="18" charset="0"/>
              </a:defRPr>
            </a:lvl1pPr>
            <a:lvl2pPr>
              <a:defRPr sz="2400">
                <a:latin typeface="Cambria" pitchFamily="18" charset="0"/>
              </a:defRPr>
            </a:lvl2pPr>
            <a:lvl3pPr>
              <a:defRPr sz="2000">
                <a:latin typeface="Cambria" pitchFamily="18" charset="0"/>
              </a:defRPr>
            </a:lvl3pPr>
            <a:lvl4pPr>
              <a:defRPr sz="1800">
                <a:latin typeface="Cambria" pitchFamily="18" charset="0"/>
              </a:defRPr>
            </a:lvl4pPr>
            <a:lvl5pPr>
              <a:defRPr sz="1800">
                <a:latin typeface="Cambr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mbria" pitchFamily="18" charset="0"/>
              </a:defRPr>
            </a:lvl1pPr>
            <a:lvl2pPr>
              <a:defRPr sz="2400">
                <a:latin typeface="Cambria" pitchFamily="18" charset="0"/>
              </a:defRPr>
            </a:lvl2pPr>
            <a:lvl3pPr>
              <a:defRPr sz="2000">
                <a:latin typeface="Cambria" pitchFamily="18" charset="0"/>
              </a:defRPr>
            </a:lvl3pPr>
            <a:lvl4pPr>
              <a:defRPr sz="1800">
                <a:latin typeface="Cambria" pitchFamily="18" charset="0"/>
              </a:defRPr>
            </a:lvl4pPr>
            <a:lvl5pPr>
              <a:defRPr sz="1800">
                <a:latin typeface="Cambr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2C76D5-DFBD-4AB4-8C6C-7CCA3F8FEB4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62DA31-D064-479D-88FB-8C28C153EFF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C0ADA8-11B1-4751-8FCD-945AC8326A7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01E6E6-BDEB-4679-B03E-CEA3FC509F7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mbria"/>
                <a:cs typeface="Cambria"/>
              </a:defRPr>
            </a:lvl1pPr>
            <a:lvl2pPr>
              <a:defRPr sz="2800">
                <a:latin typeface="Cambria"/>
                <a:cs typeface="Cambria"/>
              </a:defRPr>
            </a:lvl2pPr>
            <a:lvl3pPr>
              <a:defRPr sz="2400">
                <a:latin typeface="Cambria"/>
                <a:cs typeface="Cambria"/>
              </a:defRPr>
            </a:lvl3pPr>
            <a:lvl4pPr>
              <a:defRPr sz="2000">
                <a:latin typeface="Cambria"/>
                <a:cs typeface="Cambria"/>
              </a:defRPr>
            </a:lvl4pPr>
            <a:lvl5pPr>
              <a:defRPr sz="2000">
                <a:latin typeface="Cambria"/>
                <a:cs typeface="Cambri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8737F1-4F00-4380-A500-256CE952388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688ECD-D63F-4BE8-AAE8-C076D8B95C9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1F497D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27" name="Picture 29" descr="Logo-Göttingen Kopie.gif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36525" y="90488"/>
            <a:ext cx="2384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0"/>
          <p:cNvSpPr>
            <a:spLocks noChangeArrowheads="1"/>
          </p:cNvSpPr>
          <p:nvPr userDrawn="1"/>
        </p:nvSpPr>
        <p:spPr bwMode="auto">
          <a:xfrm>
            <a:off x="2832100" y="6591300"/>
            <a:ext cx="6311900" cy="266700"/>
          </a:xfrm>
          <a:prstGeom prst="rect">
            <a:avLst/>
          </a:prstGeom>
          <a:solidFill>
            <a:srgbClr val="1F497D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8890000" y="6591300"/>
            <a:ext cx="254000" cy="266700"/>
          </a:xfrm>
          <a:prstGeom prst="rect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30" name="Rectangle 8"/>
          <p:cNvSpPr>
            <a:spLocks noChangeArrowheads="1"/>
          </p:cNvSpPr>
          <p:nvPr userDrawn="1"/>
        </p:nvSpPr>
        <p:spPr bwMode="auto">
          <a:xfrm>
            <a:off x="2835275" y="338138"/>
            <a:ext cx="6308725" cy="381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37" r:id="rId1"/>
    <p:sldLayoutId id="2147488138" r:id="rId2"/>
    <p:sldLayoutId id="2147488139" r:id="rId3"/>
    <p:sldLayoutId id="2147488140" r:id="rId4"/>
    <p:sldLayoutId id="2147488141" r:id="rId5"/>
    <p:sldLayoutId id="2147488142" r:id="rId6"/>
    <p:sldLayoutId id="2147488143" r:id="rId7"/>
    <p:sldLayoutId id="2147488144" r:id="rId8"/>
    <p:sldLayoutId id="2147488145" r:id="rId9"/>
    <p:sldLayoutId id="2147488146" r:id="rId10"/>
    <p:sldLayoutId id="2147488147" r:id="rId11"/>
    <p:sldLayoutId id="2147488148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jpe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image" Target="../media/image17.pn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5" Type="http://schemas.openxmlformats.org/officeDocument/2006/relationships/image" Target="../media/image29.jpe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63563" y="1396421"/>
            <a:ext cx="7953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800" b="1" i="0" cap="small" dirty="0" err="1" smtClean="0">
                <a:solidFill>
                  <a:srgbClr val="1F497D"/>
                </a:solidFill>
                <a:latin typeface="Cambria" pitchFamily="18" charset="0"/>
              </a:rPr>
              <a:t>Nanotechnologie</a:t>
            </a:r>
            <a:endParaRPr lang="de-DE" sz="4800" i="0" cap="small" dirty="0">
              <a:latin typeface="Cambria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5858" y="2507679"/>
            <a:ext cx="589975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altLang="ja-JP" sz="2000" b="1" i="0" dirty="0" err="1" smtClean="0">
                <a:solidFill>
                  <a:srgbClr val="1F497D"/>
                </a:solidFill>
                <a:latin typeface="Cambria" pitchFamily="18" charset="0"/>
              </a:rPr>
              <a:t>Klasse</a:t>
            </a:r>
            <a:r>
              <a:rPr lang="en-US" altLang="ja-JP" sz="2000" b="1" i="0" dirty="0" smtClean="0">
                <a:solidFill>
                  <a:srgbClr val="1F497D"/>
                </a:solidFill>
                <a:latin typeface="Cambria" pitchFamily="18" charset="0"/>
              </a:rPr>
              <a:t> 11 / </a:t>
            </a:r>
            <a:r>
              <a:rPr lang="en-US" altLang="ja-JP" sz="2000" b="1" i="0" dirty="0" err="1" smtClean="0">
                <a:solidFill>
                  <a:srgbClr val="1F497D"/>
                </a:solidFill>
                <a:latin typeface="Cambria" pitchFamily="18" charset="0"/>
              </a:rPr>
              <a:t>Chemie</a:t>
            </a:r>
            <a:r>
              <a:rPr lang="en-US" altLang="ja-JP" sz="2000" b="1" i="0" dirty="0" smtClean="0">
                <a:solidFill>
                  <a:srgbClr val="1F497D"/>
                </a:solidFill>
                <a:latin typeface="Cambria" pitchFamily="18" charset="0"/>
              </a:rPr>
              <a:t> 2013</a:t>
            </a:r>
          </a:p>
          <a:p>
            <a:pPr algn="ctr">
              <a:spcAft>
                <a:spcPts val="1200"/>
              </a:spcAft>
            </a:pPr>
            <a:r>
              <a:rPr lang="en-US" altLang="ja-JP" sz="1800" b="1" i="0" dirty="0" smtClean="0">
                <a:solidFill>
                  <a:srgbClr val="1F497D"/>
                </a:solidFill>
                <a:latin typeface="Cambria" pitchFamily="18" charset="0"/>
              </a:rPr>
              <a:t>Otto-Hahn-Gymnasium</a:t>
            </a:r>
            <a:endParaRPr lang="en-US" altLang="ja-JP" sz="1800" b="1" i="0" dirty="0">
              <a:solidFill>
                <a:srgbClr val="1F497D"/>
              </a:solidFill>
              <a:latin typeface="Cambria" pitchFamily="18" charset="0"/>
            </a:endParaRPr>
          </a:p>
          <a:p>
            <a:pPr algn="ctr"/>
            <a:r>
              <a:rPr lang="en-US" sz="1600" b="1" i="0" dirty="0">
                <a:solidFill>
                  <a:srgbClr val="1F497D"/>
                </a:solidFill>
                <a:latin typeface="Cambria" pitchFamily="18" charset="0"/>
              </a:rPr>
              <a:t>Georg-August-</a:t>
            </a:r>
            <a:r>
              <a:rPr lang="en-US" sz="1600" b="1" i="0" dirty="0" err="1">
                <a:solidFill>
                  <a:srgbClr val="1F497D"/>
                </a:solidFill>
                <a:latin typeface="Cambria" pitchFamily="18" charset="0"/>
              </a:rPr>
              <a:t>Universität</a:t>
            </a:r>
            <a:r>
              <a:rPr lang="en-US" sz="1600" b="1" i="0" dirty="0">
                <a:solidFill>
                  <a:srgbClr val="1F497D"/>
                </a:solidFill>
                <a:latin typeface="Cambria" pitchFamily="18" charset="0"/>
              </a:rPr>
              <a:t> </a:t>
            </a:r>
            <a:r>
              <a:rPr lang="en-US" sz="1600" b="1" i="0" dirty="0" err="1" smtClean="0">
                <a:solidFill>
                  <a:srgbClr val="1F497D"/>
                </a:solidFill>
                <a:latin typeface="Cambria" pitchFamily="18" charset="0"/>
              </a:rPr>
              <a:t>Göttingen</a:t>
            </a:r>
            <a:endParaRPr lang="en-US" sz="1600" b="1" i="0" dirty="0" smtClean="0">
              <a:solidFill>
                <a:srgbClr val="1F497D"/>
              </a:solidFill>
              <a:latin typeface="Cambria" pitchFamily="18" charset="0"/>
            </a:endParaRPr>
          </a:p>
        </p:txBody>
      </p:sp>
      <p:pic>
        <p:nvPicPr>
          <p:cNvPr id="16" name="Picture 29"/>
          <p:cNvPicPr preferRelativeResize="0">
            <a:picLocks/>
          </p:cNvPicPr>
          <p:nvPr/>
        </p:nvPicPr>
        <p:blipFill>
          <a:blip r:embed="rId2" cstate="screen"/>
          <a:srcRect r="7056"/>
          <a:stretch>
            <a:fillRect/>
          </a:stretch>
        </p:blipFill>
        <p:spPr bwMode="auto">
          <a:xfrm>
            <a:off x="1227138" y="4038664"/>
            <a:ext cx="1439862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sx="102000" sy="102000" algn="tl" rotWithShape="0">
              <a:schemeClr val="tx1">
                <a:alpha val="43000"/>
              </a:schemeClr>
            </a:outerShdw>
          </a:effectLst>
        </p:spPr>
      </p:pic>
      <p:pic>
        <p:nvPicPr>
          <p:cNvPr id="17" name="Picture 30" descr="109-3-3.tif"/>
          <p:cNvPicPr preferRelativeResize="0">
            <a:picLocks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79536" y="4038664"/>
            <a:ext cx="1439858" cy="1258874"/>
          </a:xfrm>
          <a:prstGeom prst="rect">
            <a:avLst/>
          </a:prstGeom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31"/>
          <p:cNvPicPr preferRelativeResize="0">
            <a:picLocks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731933" y="4038664"/>
            <a:ext cx="1439858" cy="1258874"/>
          </a:xfrm>
          <a:prstGeom prst="rect">
            <a:avLst/>
          </a:prstGeom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39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553200" y="3948177"/>
            <a:ext cx="12588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sx="102000" sy="102000" algn="tl" rotWithShape="0">
              <a:schemeClr val="tx1">
                <a:alpha val="4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84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Haifischhaut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>
                <a:solidFill>
                  <a:srgbClr val="002060"/>
                </a:solidFill>
              </a:rPr>
              <a:t>Ungefähr 3 % Kraftstoff kann auf diese Weise bei Schiffen, Autos und Flugzeugen eingespart werden – dies entspricht zum Beispiel knapp 17 Tonnen CO</a:t>
            </a:r>
            <a:r>
              <a:rPr lang="de-DE" sz="2000" baseline="-25000" dirty="0">
                <a:solidFill>
                  <a:srgbClr val="002060"/>
                </a:solidFill>
              </a:rPr>
              <a:t>2</a:t>
            </a:r>
            <a:r>
              <a:rPr lang="de-DE" sz="2000" dirty="0">
                <a:solidFill>
                  <a:srgbClr val="002060"/>
                </a:solidFill>
              </a:rPr>
              <a:t> bei einem einzigen </a:t>
            </a:r>
            <a:r>
              <a:rPr lang="de-DE" sz="2000" dirty="0" smtClean="0">
                <a:solidFill>
                  <a:srgbClr val="002060"/>
                </a:solidFill>
              </a:rPr>
              <a:t>Linienflug einer </a:t>
            </a:r>
            <a:r>
              <a:rPr lang="de-DE" sz="2000" dirty="0">
                <a:solidFill>
                  <a:srgbClr val="002060"/>
                </a:solidFill>
              </a:rPr>
              <a:t>Boeing </a:t>
            </a:r>
            <a:r>
              <a:rPr lang="de-DE" dirty="0">
                <a:solidFill>
                  <a:srgbClr val="002060"/>
                </a:solidFill>
              </a:rPr>
              <a:t>747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/>
              <a:t>Folie </a:t>
            </a:r>
            <a:fld id="{1014F617-B722-4D14-9C7F-2C78134CD3F6}" type="slidenum">
              <a:rPr lang="de-DE" smtClean="0"/>
              <a:pPr algn="r"/>
              <a:t>10</a:t>
            </a:fld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251374" y="3429770"/>
            <a:ext cx="8666057" cy="3038477"/>
            <a:chOff x="251374" y="3429770"/>
            <a:chExt cx="8666057" cy="3038477"/>
          </a:xfrm>
        </p:grpSpPr>
        <p:pic>
          <p:nvPicPr>
            <p:cNvPr id="1026" name="Picture 2" descr="Flugzeu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374" y="3429770"/>
              <a:ext cx="4762500" cy="3038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arabiangazette.com/wp-content/uploads/2011/09/oil-tanker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5810" y="3429771"/>
              <a:ext cx="3831621" cy="3038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83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Das Würfel-Experiment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11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r="4424" b="2357"/>
          <a:stretch/>
        </p:blipFill>
        <p:spPr>
          <a:xfrm>
            <a:off x="136732" y="4276587"/>
            <a:ext cx="8885464" cy="2240281"/>
          </a:xfr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de-DE" i="0" kern="0" dirty="0" smtClean="0">
                <a:solidFill>
                  <a:srgbClr val="002060"/>
                </a:solidFill>
              </a:rPr>
              <a:t>Würfel mit Kantenlänge a = 1cm</a:t>
            </a:r>
          </a:p>
          <a:p>
            <a:r>
              <a:rPr lang="de-DE" i="0" kern="0" dirty="0" smtClean="0">
                <a:solidFill>
                  <a:srgbClr val="002060"/>
                </a:solidFill>
              </a:rPr>
              <a:t>Pro Teilung in 8 neue, identische Würfel zerlegt</a:t>
            </a:r>
          </a:p>
          <a:p>
            <a:r>
              <a:rPr lang="de-DE" i="0" kern="0" dirty="0" smtClean="0">
                <a:solidFill>
                  <a:srgbClr val="002060"/>
                </a:solidFill>
              </a:rPr>
              <a:t>Ziel: Betrachtung der Gesamtoberfläche nach jeder Teilung</a:t>
            </a:r>
            <a:endParaRPr lang="de-DE" i="0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0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2060"/>
                </a:solidFill>
              </a:rPr>
              <a:t>Arbeitsblatt:</a:t>
            </a:r>
            <a:r>
              <a:rPr lang="de-DE" dirty="0" smtClean="0">
                <a:solidFill>
                  <a:srgbClr val="002060"/>
                </a:solidFill>
              </a:rPr>
              <a:t> Das Würfel-Experiment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12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r="4424" b="2357"/>
          <a:stretch/>
        </p:blipFill>
        <p:spPr>
          <a:xfrm>
            <a:off x="2441448" y="1729946"/>
            <a:ext cx="4599432" cy="1159649"/>
          </a:xfr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endParaRPr lang="de-DE" i="0" kern="0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10176"/>
              </p:ext>
            </p:extLst>
          </p:nvPr>
        </p:nvGraphicFramePr>
        <p:xfrm>
          <a:off x="457200" y="3930937"/>
          <a:ext cx="8547463" cy="2599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151"/>
                <a:gridCol w="2385832"/>
                <a:gridCol w="2459668"/>
                <a:gridCol w="1966812"/>
              </a:tblGrid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Teilungen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Anzahl der Würfel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Kantenlänge a [cm]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Oberfläche A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0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</a:rPr>
                        <a:t>6 cm²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1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12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2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64</a:t>
                      </a:r>
                      <a:endParaRPr lang="de-DE" sz="1200" kern="1100" spc="-1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24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3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4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effectLst/>
                        </a:rPr>
                        <a:t>5</a:t>
                      </a:r>
                      <a:endParaRPr lang="de-DE" sz="1800" kern="1100" spc="-10" dirty="0">
                        <a:solidFill>
                          <a:srgbClr val="365F9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de-DE" sz="1800" kern="1100" spc="-1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57199" y="2970260"/>
            <a:ext cx="85385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1800" i="0" kern="0" dirty="0">
                <a:solidFill>
                  <a:srgbClr val="002060"/>
                </a:solidFill>
                <a:latin typeface="Cambria" pitchFamily="18" charset="0"/>
              </a:rPr>
              <a:t>Pro Teilung in 8 neue, identische Würfel zerlegt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1800" i="0" kern="0" dirty="0">
                <a:solidFill>
                  <a:srgbClr val="002060"/>
                </a:solidFill>
                <a:latin typeface="Cambria" pitchFamily="18" charset="0"/>
              </a:rPr>
              <a:t>Ziel: Betrachtung der Gesamtoberfläche nach jeder Teilung</a:t>
            </a:r>
          </a:p>
        </p:txBody>
      </p:sp>
    </p:spTree>
    <p:extLst>
      <p:ext uri="{BB962C8B-B14F-4D97-AF65-F5344CB8AC3E}">
        <p14:creationId xmlns:p14="http://schemas.microsoft.com/office/powerpoint/2010/main" val="34472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2060"/>
                </a:solidFill>
              </a:rPr>
              <a:t>Lösung:</a:t>
            </a:r>
            <a:r>
              <a:rPr lang="de-DE" dirty="0" smtClean="0">
                <a:solidFill>
                  <a:srgbClr val="002060"/>
                </a:solidFill>
              </a:rPr>
              <a:t> Das Würfel-Experiment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/>
              <a:t>Folie </a:t>
            </a:r>
            <a:fld id="{1014F617-B722-4D14-9C7F-2C78134CD3F6}" type="slidenum">
              <a:rPr lang="de-DE" smtClean="0"/>
              <a:pPr algn="r"/>
              <a:t>13</a:t>
            </a:fld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r="4424" b="2357"/>
          <a:stretch/>
        </p:blipFill>
        <p:spPr>
          <a:xfrm>
            <a:off x="2441448" y="1729946"/>
            <a:ext cx="4599432" cy="1159649"/>
          </a:xfr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endParaRPr lang="de-DE" i="0" kern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78268"/>
              </p:ext>
            </p:extLst>
          </p:nvPr>
        </p:nvGraphicFramePr>
        <p:xfrm>
          <a:off x="457199" y="3930951"/>
          <a:ext cx="8547463" cy="2599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151"/>
                <a:gridCol w="2385832"/>
                <a:gridCol w="2459668"/>
                <a:gridCol w="1966812"/>
              </a:tblGrid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Teilungen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Anzahl der Würfel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Kantenlänge a [cm]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Oberfläche A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b="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b="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b="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 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de-DE" sz="1200" kern="1100" spc="-1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12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64</a:t>
                      </a:r>
                      <a:endParaRPr lang="de-DE" sz="1200" kern="1100" spc="-1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24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4.096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96 cm²</a:t>
                      </a:r>
                    </a:p>
                  </a:txBody>
                  <a:tcPr marL="68580" marR="68580" marT="0" marB="0" anchor="ctr"/>
                </a:tc>
              </a:tr>
              <a:tr h="371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32.768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1/32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de-DE" sz="1200" kern="1100" spc="-1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192 cm²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57199" y="2970260"/>
            <a:ext cx="85385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1800" i="0" kern="0" dirty="0">
                <a:solidFill>
                  <a:srgbClr val="002060"/>
                </a:solidFill>
                <a:latin typeface="Cambria" pitchFamily="18" charset="0"/>
              </a:rPr>
              <a:t>Pro Teilung in 8 neue, identische Würfel zerlegt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1800" i="0" kern="0" dirty="0">
                <a:solidFill>
                  <a:srgbClr val="002060"/>
                </a:solidFill>
                <a:latin typeface="Cambria" pitchFamily="18" charset="0"/>
              </a:rPr>
              <a:t>Ziel: Betrachtung der Gesamtoberfläche nach jeder Teilung</a:t>
            </a:r>
          </a:p>
        </p:txBody>
      </p:sp>
    </p:spTree>
    <p:extLst>
      <p:ext uri="{BB962C8B-B14F-4D97-AF65-F5344CB8AC3E}">
        <p14:creationId xmlns:p14="http://schemas.microsoft.com/office/powerpoint/2010/main" val="10877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Grafische Auswertung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14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Timm\Desktop\gjfebhf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8" t="10200" r="11387" b="3376"/>
          <a:stretch/>
        </p:blipFill>
        <p:spPr bwMode="auto">
          <a:xfrm>
            <a:off x="711552" y="1729946"/>
            <a:ext cx="7720895" cy="47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Grafische Auswertung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15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Timm\Desktop\gjfebhf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8" t="10200" r="11387" b="3376"/>
          <a:stretch/>
        </p:blipFill>
        <p:spPr bwMode="auto">
          <a:xfrm>
            <a:off x="711552" y="1729946"/>
            <a:ext cx="7720895" cy="47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138624" y="1946684"/>
            <a:ext cx="294436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Die Gesamtoberfläche steigt ab einer Kantenlänge von ca. 100 nm rapide an.</a:t>
            </a:r>
            <a:endParaRPr lang="de-DE" sz="1800" i="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707027" y="4975624"/>
            <a:ext cx="86497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0,6 %</a:t>
            </a:r>
            <a:endParaRPr lang="de-DE" sz="1800" i="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838833" y="4541602"/>
            <a:ext cx="84849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6,2 %</a:t>
            </a:r>
            <a:endParaRPr lang="de-DE" sz="1800" i="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868040" y="2750558"/>
            <a:ext cx="79816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95 %</a:t>
            </a:r>
            <a:endParaRPr lang="de-DE" sz="1800" i="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138624" y="2926114"/>
            <a:ext cx="29443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Nahezu alle Atome in Nanomaterialien sind Oberflächenatome.</a:t>
            </a:r>
            <a:endParaRPr lang="de-DE" sz="1800" i="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54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Eigenschaften von </a:t>
            </a:r>
            <a:r>
              <a:rPr lang="de-DE" dirty="0" err="1" smtClean="0">
                <a:solidFill>
                  <a:srgbClr val="002060"/>
                </a:solidFill>
                <a:latin typeface="Cambria"/>
                <a:cs typeface="Cambria"/>
              </a:rPr>
              <a:t>Nanomaterialien</a:t>
            </a: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 </a:t>
            </a:r>
            <a:endParaRPr lang="de-DE" dirty="0">
              <a:solidFill>
                <a:srgbClr val="002060"/>
              </a:solidFill>
              <a:latin typeface="Cambria"/>
              <a:cs typeface="Cambria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5926" y="1980568"/>
            <a:ext cx="5096976" cy="4309021"/>
          </a:xfrm>
        </p:spPr>
        <p:txBody>
          <a:bodyPr>
            <a:normAutofit/>
          </a:bodyPr>
          <a:lstStyle/>
          <a:p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Energetisch ungünstig  →  besondere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Eigenschaften)</a:t>
            </a:r>
            <a:endParaRPr lang="de-DE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600" dirty="0">
                <a:solidFill>
                  <a:srgbClr val="002060"/>
                </a:solidFill>
              </a:rPr>
              <a:t>Nanomaterialien besitzen bspw.</a:t>
            </a:r>
          </a:p>
          <a:p>
            <a:r>
              <a:rPr lang="de-DE" sz="1600" dirty="0">
                <a:solidFill>
                  <a:srgbClr val="002060"/>
                </a:solidFill>
              </a:rPr>
              <a:t>eine größere katalytische Aktivität,</a:t>
            </a:r>
          </a:p>
          <a:p>
            <a:r>
              <a:rPr lang="de-DE" sz="1600" dirty="0">
                <a:solidFill>
                  <a:srgbClr val="002060"/>
                </a:solidFill>
              </a:rPr>
              <a:t>eine andere </a:t>
            </a:r>
            <a:r>
              <a:rPr lang="de-DE" sz="1600" dirty="0" smtClean="0">
                <a:solidFill>
                  <a:srgbClr val="002060"/>
                </a:solidFill>
              </a:rPr>
              <a:t>Farbe,</a:t>
            </a:r>
            <a:endParaRPr lang="de-DE" sz="1600" dirty="0">
              <a:solidFill>
                <a:srgbClr val="002060"/>
              </a:solidFill>
            </a:endParaRPr>
          </a:p>
          <a:p>
            <a:r>
              <a:rPr lang="de-DE" sz="1600" dirty="0">
                <a:solidFill>
                  <a:srgbClr val="002060"/>
                </a:solidFill>
              </a:rPr>
              <a:t>neue Eigenschaften </a:t>
            </a:r>
            <a:r>
              <a:rPr lang="de-DE" sz="1600" dirty="0" smtClean="0">
                <a:solidFill>
                  <a:srgbClr val="002060"/>
                </a:solidFill>
              </a:rPr>
              <a:t>wie Fluoreszenz</a:t>
            </a:r>
            <a:endParaRPr lang="de-DE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600" dirty="0">
                <a:solidFill>
                  <a:srgbClr val="002060"/>
                </a:solidFill>
              </a:rPr>
              <a:t>… im Vergleich zum makroskopischen Material.</a:t>
            </a:r>
          </a:p>
          <a:p>
            <a:pPr>
              <a:buFont typeface="Wingdings" charset="2"/>
              <a:buChar char="§"/>
            </a:pPr>
            <a:endParaRPr lang="de-DE" sz="1600" dirty="0" smtClean="0">
              <a:solidFill>
                <a:srgbClr val="002060"/>
              </a:solidFill>
              <a:latin typeface="Cambria"/>
              <a:cs typeface="Cambria"/>
            </a:endParaRPr>
          </a:p>
          <a:p>
            <a:pPr>
              <a:buFont typeface="Wingdings" charset="2"/>
              <a:buChar char="§"/>
            </a:pPr>
            <a:endParaRPr lang="de-DE" sz="1600" dirty="0">
              <a:solidFill>
                <a:srgbClr val="002060"/>
              </a:solidFill>
              <a:latin typeface="Cambria"/>
              <a:cs typeface="Cambria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7802" y="4016824"/>
            <a:ext cx="3323967" cy="1990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2" r="8203"/>
          <a:stretch/>
        </p:blipFill>
        <p:spPr bwMode="auto">
          <a:xfrm>
            <a:off x="5347802" y="2135570"/>
            <a:ext cx="3313598" cy="13866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0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/>
              <a:t>Folie </a:t>
            </a:r>
            <a:fld id="{1014F617-B722-4D14-9C7F-2C78134CD3F6}" type="slidenum">
              <a:rPr lang="de-DE" smtClean="0"/>
              <a:pPr algn="r"/>
              <a:t>17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Titandioxid</a:t>
            </a:r>
            <a:endParaRPr lang="de-DE" dirty="0"/>
          </a:p>
        </p:txBody>
      </p:sp>
      <p:pic>
        <p:nvPicPr>
          <p:cNvPr id="2051" name="Picture 3" descr="C:\Users\Timm\Desktop\Dropbox-Auslagerung\Fertige Arbeiten\Masterarbeit Elina\Masterarbeit\Bilder und Graphiken\Airwa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995" y="2613715"/>
            <a:ext cx="2227162" cy="16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imm\Desktop\Dropbox-Auslagerung\Fertige Arbeiten\Masterarbeit Elina\Masterarbeit\Bilder und Graphiken\Sonnencreme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20"/>
          <a:stretch/>
        </p:blipFill>
        <p:spPr bwMode="auto">
          <a:xfrm>
            <a:off x="3910912" y="4360863"/>
            <a:ext cx="1600200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src.discounto.de/pics/Angebote/2011-11/184285/207916_Titanweiss_detai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2" b="9670"/>
          <a:stretch/>
        </p:blipFill>
        <p:spPr bwMode="auto">
          <a:xfrm>
            <a:off x="441325" y="4670425"/>
            <a:ext cx="2265360" cy="1800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imm\Desktop\Dropbox-Auslagerung\Fertige Arbeiten\Masterarbeit Elina\Masterarbeit\Bilder und Graphiken\M&amp;M'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005" y="2439901"/>
            <a:ext cx="2456047" cy="184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Timm\Desktop\Dropbox-Auslagerung\Fertige Arbeiten\Masterarbeit Elina\Masterarbeit\Bilder und Graphiken\Sonnencrem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004" y="4386245"/>
            <a:ext cx="2781159" cy="208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za-karlsruhe.de/za_de/die-poliklinik/wertvolle-tipps/Zahnpasta_fotalia_46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3"/>
          <a:stretch/>
        </p:blipFill>
        <p:spPr bwMode="auto">
          <a:xfrm>
            <a:off x="510746" y="2439901"/>
            <a:ext cx="2337154" cy="201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Gerade Verbindung 13"/>
          <p:cNvCxnSpPr/>
          <p:nvPr/>
        </p:nvCxnSpPr>
        <p:spPr bwMode="auto">
          <a:xfrm>
            <a:off x="3492840" y="1952625"/>
            <a:ext cx="0" cy="4410075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291951" y="1855400"/>
            <a:ext cx="2734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2000" i="0" dirty="0">
                <a:solidFill>
                  <a:srgbClr val="002060"/>
                </a:solidFill>
                <a:latin typeface="Cambria" pitchFamily="18" charset="0"/>
              </a:rPr>
              <a:t>Titandioxid (&gt; 200 nm)</a:t>
            </a:r>
          </a:p>
        </p:txBody>
      </p:sp>
      <p:sp>
        <p:nvSpPr>
          <p:cNvPr id="9" name="Rechteck 8"/>
          <p:cNvSpPr/>
          <p:nvPr/>
        </p:nvSpPr>
        <p:spPr>
          <a:xfrm>
            <a:off x="3874205" y="1855399"/>
            <a:ext cx="34018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2000" i="0" kern="0" dirty="0">
                <a:solidFill>
                  <a:srgbClr val="002060"/>
                </a:solidFill>
                <a:latin typeface="Cambria" pitchFamily="18" charset="0"/>
              </a:rPr>
              <a:t>Nano-Titandioxid (&lt; 200 nm)</a:t>
            </a:r>
          </a:p>
        </p:txBody>
      </p:sp>
      <p:cxnSp>
        <p:nvCxnSpPr>
          <p:cNvPr id="17" name="Gerade Verbindung 16"/>
          <p:cNvCxnSpPr/>
          <p:nvPr/>
        </p:nvCxnSpPr>
        <p:spPr bwMode="auto">
          <a:xfrm>
            <a:off x="362465" y="2238375"/>
            <a:ext cx="266395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17"/>
          <p:cNvCxnSpPr/>
          <p:nvPr/>
        </p:nvCxnSpPr>
        <p:spPr bwMode="auto">
          <a:xfrm>
            <a:off x="3893995" y="2247900"/>
            <a:ext cx="338210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21"/>
          <a:stretch/>
        </p:blipFill>
        <p:spPr bwMode="auto">
          <a:xfrm>
            <a:off x="5225505" y="4777417"/>
            <a:ext cx="3528000" cy="16973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5925" y="819661"/>
            <a:ext cx="8337580" cy="565022"/>
          </a:xfrm>
        </p:spPr>
        <p:txBody>
          <a:bodyPr/>
          <a:lstStyle/>
          <a:p>
            <a:r>
              <a:rPr lang="de-DE" smtClean="0">
                <a:solidFill>
                  <a:srgbClr val="002060"/>
                </a:solidFill>
                <a:latin typeface="Cambria"/>
                <a:cs typeface="Cambria"/>
              </a:rPr>
              <a:t>Ablauf</a:t>
            </a:r>
            <a:endParaRPr lang="de-DE" dirty="0">
              <a:solidFill>
                <a:srgbClr val="002060"/>
              </a:solidFill>
              <a:latin typeface="Cambria"/>
              <a:cs typeface="Cambria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5926" y="1980568"/>
            <a:ext cx="4626591" cy="4309021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V1: Isolation</a:t>
            </a:r>
            <a:endParaRPr lang="de-DE" dirty="0">
              <a:solidFill>
                <a:srgbClr val="002060"/>
              </a:solidFill>
              <a:latin typeface="Cambria"/>
              <a:cs typeface="Cambria"/>
            </a:endParaRPr>
          </a:p>
          <a:p>
            <a:pPr>
              <a:buFont typeface="Wingdings" charset="2"/>
              <a:buChar char="§"/>
            </a:pP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V2: Thermochromie</a:t>
            </a:r>
          </a:p>
          <a:p>
            <a:pPr>
              <a:buFont typeface="Wingdings" charset="2"/>
              <a:buChar char="§"/>
            </a:pP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V3: Antibakterieller Effekt</a:t>
            </a:r>
          </a:p>
          <a:p>
            <a:pPr marL="0" indent="0" algn="ctr">
              <a:buNone/>
            </a:pPr>
            <a:r>
              <a:rPr lang="de-DE" b="1" dirty="0" smtClean="0">
                <a:solidFill>
                  <a:srgbClr val="002060"/>
                </a:solidFill>
                <a:latin typeface="Cambria"/>
                <a:cs typeface="Cambria"/>
              </a:rPr>
              <a:t>31.05.2013</a:t>
            </a:r>
          </a:p>
          <a:p>
            <a:pPr>
              <a:buFont typeface="Wingdings" charset="2"/>
              <a:buChar char="§"/>
            </a:pP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V4: Photokatalyse</a:t>
            </a:r>
          </a:p>
          <a:p>
            <a:pPr>
              <a:buFont typeface="Wingdings" charset="2"/>
              <a:buChar char="§"/>
            </a:pP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V5: Nachweis </a:t>
            </a:r>
          </a:p>
          <a:p>
            <a:pPr>
              <a:buFont typeface="Wingdings" charset="2"/>
              <a:buChar char="§"/>
            </a:pPr>
            <a:r>
              <a:rPr lang="de-DE" dirty="0" smtClean="0">
                <a:solidFill>
                  <a:srgbClr val="002060"/>
                </a:solidFill>
                <a:latin typeface="Cambria"/>
                <a:cs typeface="Cambria"/>
              </a:rPr>
              <a:t>V6: Beschichtung</a:t>
            </a:r>
          </a:p>
          <a:p>
            <a:pPr>
              <a:buFont typeface="Wingdings" charset="2"/>
              <a:buChar char="§"/>
            </a:pPr>
            <a:endParaRPr lang="de-DE" dirty="0" smtClean="0">
              <a:solidFill>
                <a:srgbClr val="002060"/>
              </a:solidFill>
              <a:latin typeface="Cambria"/>
              <a:cs typeface="Cambria"/>
            </a:endParaRPr>
          </a:p>
          <a:p>
            <a:pPr>
              <a:buFont typeface="Wingdings" charset="2"/>
              <a:buChar char="§"/>
            </a:pPr>
            <a:endParaRPr lang="de-DE" dirty="0">
              <a:solidFill>
                <a:srgbClr val="002060"/>
              </a:solidFill>
              <a:latin typeface="Cambria"/>
              <a:cs typeface="Cambria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415925" y="3796935"/>
            <a:ext cx="4626592" cy="470263"/>
          </a:xfrm>
          <a:prstGeom prst="rect">
            <a:avLst/>
          </a:prstGeom>
          <a:noFill/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1" u="none" strike="noStrike" cap="none" normalizeH="0" baseline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 r="7954"/>
          <a:stretch/>
        </p:blipFill>
        <p:spPr bwMode="auto">
          <a:xfrm>
            <a:off x="5225505" y="3235316"/>
            <a:ext cx="3528000" cy="13305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8" b="19551"/>
          <a:stretch/>
        </p:blipFill>
        <p:spPr bwMode="auto">
          <a:xfrm>
            <a:off x="5225505" y="1491957"/>
            <a:ext cx="3528000" cy="153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 bwMode="auto">
          <a:xfrm>
            <a:off x="415925" y="1473234"/>
            <a:ext cx="4626592" cy="470263"/>
          </a:xfrm>
          <a:prstGeom prst="rect">
            <a:avLst/>
          </a:prstGeom>
          <a:noFill/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1" u="none" strike="noStrike" cap="none" normalizeH="0" baseline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968435" y="1491957"/>
            <a:ext cx="1521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de-DE" sz="2000" b="1" i="0" dirty="0" smtClean="0">
                <a:solidFill>
                  <a:srgbClr val="002060"/>
                </a:solidFill>
                <a:latin typeface="Cambria"/>
                <a:cs typeface="Cambria"/>
              </a:rPr>
              <a:t>24.05.2013</a:t>
            </a:r>
            <a:endParaRPr lang="de-DE" sz="2000" b="1" i="0" dirty="0">
              <a:solidFill>
                <a:srgbClr val="00206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94727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www.toonpool.com/user/43/files/nanotechnologie_1141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65" y="1661795"/>
            <a:ext cx="6884824" cy="477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Ende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Viel Spaß!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19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wisst ihr schon über Nano?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/>
              <a:t>Folie </a:t>
            </a:r>
            <a:fld id="{1014F617-B722-4D14-9C7F-2C78134CD3F6}" type="slidenum">
              <a:rPr lang="de-DE" smtClean="0"/>
              <a:pPr algn="r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835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Was ist „Nano“?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29946"/>
            <a:ext cx="5430033" cy="4396217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Vorsilbe (</a:t>
            </a:r>
            <a:r>
              <a:rPr lang="de-DE" dirty="0" err="1" smtClean="0">
                <a:solidFill>
                  <a:srgbClr val="002060"/>
                </a:solidFill>
              </a:rPr>
              <a:t>gr.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i="1" dirty="0" smtClean="0">
                <a:solidFill>
                  <a:srgbClr val="002060"/>
                </a:solidFill>
              </a:rPr>
              <a:t>nános</a:t>
            </a:r>
            <a:r>
              <a:rPr lang="de-DE" dirty="0" smtClean="0">
                <a:solidFill>
                  <a:srgbClr val="002060"/>
                </a:solidFill>
              </a:rPr>
              <a:t>, Zwerg), 10</a:t>
            </a:r>
            <a:r>
              <a:rPr lang="de-DE" baseline="30000" dirty="0" smtClean="0">
                <a:solidFill>
                  <a:srgbClr val="002060"/>
                </a:solidFill>
              </a:rPr>
              <a:t>-9 </a:t>
            </a:r>
            <a:endParaRPr lang="de-DE" dirty="0">
              <a:solidFill>
                <a:srgbClr val="002060"/>
              </a:solidFill>
            </a:endParaRPr>
          </a:p>
          <a:p>
            <a:r>
              <a:rPr lang="de-DE" dirty="0" smtClean="0">
                <a:solidFill>
                  <a:srgbClr val="002060"/>
                </a:solidFill>
              </a:rPr>
              <a:t>Kurzbegriff für die Nanowissenschaften oder Nanotechnologie</a:t>
            </a:r>
          </a:p>
          <a:p>
            <a:r>
              <a:rPr lang="de-DE" dirty="0" smtClean="0">
                <a:solidFill>
                  <a:srgbClr val="002060"/>
                </a:solidFill>
              </a:rPr>
              <a:t>Vereint die drei „klassischen“ Naturwissenschaften</a:t>
            </a:r>
          </a:p>
          <a:p>
            <a:endParaRPr lang="de-DE" dirty="0" smtClean="0">
              <a:solidFill>
                <a:srgbClr val="002060"/>
              </a:solidFill>
            </a:endParaRPr>
          </a:p>
          <a:p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3</a:t>
            </a:fld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495738" y="4528711"/>
            <a:ext cx="4414014" cy="1795074"/>
          </a:xfrm>
          <a:prstGeom prst="rect">
            <a:avLst/>
          </a:prstGeom>
          <a:noFill/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1" u="none" strike="noStrike" cap="none" normalizeH="0" baseline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pic>
        <p:nvPicPr>
          <p:cNvPr id="6" name="Picture 2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79094" y="3094215"/>
            <a:ext cx="3295478" cy="3229569"/>
          </a:xfrm>
          <a:prstGeom prst="rect">
            <a:avLst/>
          </a:prstGeom>
          <a:ln w="19050">
            <a:solidFill>
              <a:srgbClr val="51719A"/>
            </a:solidFill>
          </a:ln>
          <a:effectLst>
            <a:outerShdw blurRad="50800" dist="38100" dir="2700000" sx="101000" sy="101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hteck 4"/>
          <p:cNvSpPr/>
          <p:nvPr/>
        </p:nvSpPr>
        <p:spPr>
          <a:xfrm>
            <a:off x="495737" y="4610640"/>
            <a:ext cx="441401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0" dirty="0">
                <a:solidFill>
                  <a:srgbClr val="002060"/>
                </a:solidFill>
                <a:latin typeface="Cambria" pitchFamily="18" charset="0"/>
              </a:rPr>
              <a:t>Nanotechnologie befasst sich mit der gezielten Konstruktion von Molekülen und Strukturen in </a:t>
            </a:r>
            <a:r>
              <a:rPr lang="de-DE" sz="2000" i="0" dirty="0" smtClean="0">
                <a:solidFill>
                  <a:srgbClr val="002060"/>
                </a:solidFill>
                <a:latin typeface="Cambria" pitchFamily="18" charset="0"/>
              </a:rPr>
              <a:t>einem </a:t>
            </a:r>
            <a:r>
              <a:rPr lang="de-DE" sz="2000" i="0" dirty="0">
                <a:solidFill>
                  <a:srgbClr val="002060"/>
                </a:solidFill>
                <a:latin typeface="Cambria" pitchFamily="18" charset="0"/>
              </a:rPr>
              <a:t>Größenbereich zwischen einem und einigen hundert </a:t>
            </a:r>
            <a:r>
              <a:rPr lang="de-DE" sz="2000" i="0" dirty="0" smtClean="0">
                <a:solidFill>
                  <a:srgbClr val="002060"/>
                </a:solidFill>
                <a:latin typeface="Cambria" pitchFamily="18" charset="0"/>
              </a:rPr>
              <a:t>Nanometern.</a:t>
            </a:r>
            <a:endParaRPr lang="de-DE" sz="2000" i="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9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2060"/>
                </a:solidFill>
              </a:rPr>
              <a:t>Arbeitsblatt:</a:t>
            </a:r>
            <a:r>
              <a:rPr lang="de-DE" dirty="0" smtClean="0">
                <a:solidFill>
                  <a:srgbClr val="002060"/>
                </a:solidFill>
              </a:rPr>
              <a:t> Wie klein ist Nano?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4</a:t>
            </a:fld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de-DE" i="0" dirty="0">
              <a:solidFill>
                <a:srgbClr val="002060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1626314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lnSpc>
                <a:spcPts val="3000"/>
              </a:lnSpc>
              <a:buFont typeface="Wingdings" pitchFamily="2" charset="2"/>
              <a:buNone/>
            </a:pPr>
            <a:r>
              <a:rPr lang="de-DE" dirty="0" smtClean="0">
                <a:solidFill>
                  <a:srgbClr val="002060"/>
                </a:solidFill>
              </a:rPr>
              <a:t>Versucht, die nanoskaligen Dimensionen in ein Verhältnis zu „bekannten Größen“ zu setzen.</a:t>
            </a:r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037" name="Picture 13" descr="http://static.ddmcdn.com/gif/green-nanotech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255" y="2837590"/>
            <a:ext cx="1188000" cy="11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uppieren 19"/>
          <p:cNvGrpSpPr/>
          <p:nvPr/>
        </p:nvGrpSpPr>
        <p:grpSpPr>
          <a:xfrm>
            <a:off x="0" y="4178044"/>
            <a:ext cx="9135524" cy="400110"/>
            <a:chOff x="0" y="4178044"/>
            <a:chExt cx="9135524" cy="400110"/>
          </a:xfrm>
        </p:grpSpPr>
        <p:cxnSp>
          <p:nvCxnSpPr>
            <p:cNvPr id="11" name="Gerade Verbindung 10"/>
            <p:cNvCxnSpPr/>
            <p:nvPr/>
          </p:nvCxnSpPr>
          <p:spPr bwMode="auto">
            <a:xfrm>
              <a:off x="1024128" y="4378099"/>
              <a:ext cx="70902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feld 11"/>
            <p:cNvSpPr txBox="1"/>
            <p:nvPr/>
          </p:nvSpPr>
          <p:spPr>
            <a:xfrm>
              <a:off x="0" y="4178044"/>
              <a:ext cx="964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i="0" dirty="0" smtClean="0">
                  <a:solidFill>
                    <a:srgbClr val="002060"/>
                  </a:solidFill>
                  <a:latin typeface="Cambria" pitchFamily="18" charset="0"/>
                </a:rPr>
                <a:t>Größer</a:t>
              </a:r>
              <a:endParaRPr lang="de-DE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8150959" y="4178044"/>
              <a:ext cx="984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i="0" dirty="0" smtClean="0">
                  <a:solidFill>
                    <a:srgbClr val="002060"/>
                  </a:solidFill>
                  <a:latin typeface="Cambria" pitchFamily="18" charset="0"/>
                </a:rPr>
                <a:t>Kleiner</a:t>
              </a:r>
              <a:endParaRPr lang="de-DE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85329" y="4790986"/>
            <a:ext cx="9007295" cy="1188000"/>
            <a:chOff x="85329" y="5300515"/>
            <a:chExt cx="9007295" cy="1188000"/>
          </a:xfrm>
        </p:grpSpPr>
        <p:pic>
          <p:nvPicPr>
            <p:cNvPr id="1026" name="Picture 2" descr="http://www.haz.de/var/storage/images/haz/freizeit/lifestyle/aktuelles/rapunzel-lass-dein-haar-herunter-warten-auf-die-lange-maehne/25790654-1-ger-DE/Rapunzel-lass-dein-Haar-herunter-Warten-auf-die-lange-Maehne_ArtikelQue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9" y="5300515"/>
              <a:ext cx="1587145" cy="11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782" y="5300515"/>
              <a:ext cx="1193264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7011" y="5300515"/>
              <a:ext cx="1614130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6" r="15653"/>
            <a:stretch/>
          </p:blipFill>
          <p:spPr bwMode="auto">
            <a:xfrm>
              <a:off x="7891105" y="5300515"/>
              <a:ext cx="1201519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2439" y="5300515"/>
              <a:ext cx="1891720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4124" y="5300515"/>
              <a:ext cx="869693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uppieren 20"/>
          <p:cNvGrpSpPr/>
          <p:nvPr/>
        </p:nvGrpSpPr>
        <p:grpSpPr>
          <a:xfrm>
            <a:off x="599818" y="6027004"/>
            <a:ext cx="8310387" cy="523220"/>
            <a:chOff x="599818" y="4748632"/>
            <a:chExt cx="8310387" cy="523220"/>
          </a:xfrm>
        </p:grpSpPr>
        <p:sp>
          <p:nvSpPr>
            <p:cNvPr id="34" name="Textfeld 33"/>
            <p:cNvSpPr txBox="1"/>
            <p:nvPr/>
          </p:nvSpPr>
          <p:spPr>
            <a:xfrm>
              <a:off x="599818" y="4856354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Haar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2221552" y="4856354"/>
              <a:ext cx="10534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Staubmilbe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3863541" y="4856354"/>
              <a:ext cx="790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Tropfen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5121806" y="4856354"/>
              <a:ext cx="597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Atom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260713" y="4748632"/>
              <a:ext cx="1386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Rotes</a:t>
              </a:r>
            </a:p>
            <a:p>
              <a:pPr algn="ctr"/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Blutkörperchen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8376276" y="4856354"/>
              <a:ext cx="533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0" dirty="0" smtClean="0">
                  <a:solidFill>
                    <a:srgbClr val="002060"/>
                  </a:solidFill>
                  <a:latin typeface="Cambria" pitchFamily="18" charset="0"/>
                </a:rPr>
                <a:t>DNA</a:t>
              </a:r>
              <a:endParaRPr lang="de-DE" sz="1600" i="0" dirty="0"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63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1025611"/>
            <a:ext cx="8229600" cy="565022"/>
          </a:xfrm>
        </p:spPr>
        <p:txBody>
          <a:bodyPr/>
          <a:lstStyle/>
          <a:p>
            <a:r>
              <a:rPr lang="de-DE" dirty="0" smtClean="0"/>
              <a:t>Wie klein ist Nano?</a:t>
            </a:r>
            <a:endParaRPr lang="de-DE" dirty="0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611763" y="324880"/>
            <a:ext cx="1033848" cy="527736"/>
          </a:xfrm>
        </p:spPr>
        <p:txBody>
          <a:bodyPr/>
          <a:lstStyle/>
          <a:p>
            <a:pPr algn="r"/>
            <a:r>
              <a:rPr lang="de-DE" smtClean="0"/>
              <a:t>Folie </a:t>
            </a:r>
            <a:fld id="{1014F617-B722-4D14-9C7F-2C78134CD3F6}" type="slidenum">
              <a:rPr lang="de-DE" smtClean="0"/>
              <a:pPr algn="r"/>
              <a:t>5</a:t>
            </a:fld>
            <a:endParaRPr lang="de-DE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457200" y="1729946"/>
            <a:ext cx="8229600" cy="4396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Cambria" pitchFamily="18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3pPr>
            <a:lvl4pPr marL="16002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4pPr>
            <a:lvl5pPr marL="2057400" indent="-2286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mbria" pitchFamily="18" charset="0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de-DE" i="0" dirty="0"/>
          </a:p>
        </p:txBody>
      </p:sp>
      <p:pic>
        <p:nvPicPr>
          <p:cNvPr id="14" name="Inhaltsplatzhalt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97344"/>
            <a:ext cx="7682783" cy="46708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498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100" b="1" dirty="0" smtClean="0">
                <a:solidFill>
                  <a:srgbClr val="002060"/>
                </a:solidFill>
              </a:rPr>
              <a:t>Arbeitsblatt: </a:t>
            </a:r>
            <a:r>
              <a:rPr lang="de-DE" sz="3100" dirty="0" smtClean="0">
                <a:solidFill>
                  <a:srgbClr val="002060"/>
                </a:solidFill>
              </a:rPr>
              <a:t>Erschließen der Nanodimension</a:t>
            </a:r>
            <a:endParaRPr lang="de-DE" sz="3100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6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51" y="2433331"/>
            <a:ext cx="5102011" cy="3160945"/>
          </a:xfrm>
          <a:prstGeom prst="rect">
            <a:avLst/>
          </a:prstGeom>
          <a:ln>
            <a:solidFill>
              <a:srgbClr val="1F497D"/>
            </a:solidFill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8220" y="1697816"/>
            <a:ext cx="7666329" cy="39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de-DE" sz="1800" b="1" i="0" dirty="0" smtClean="0">
                <a:solidFill>
                  <a:srgbClr val="002060"/>
                </a:solidFill>
                <a:latin typeface="Cambria" pitchFamily="18" charset="0"/>
                <a:ea typeface="Calibri" pitchFamily="-1" charset="0"/>
                <a:cs typeface="Calibri" pitchFamily="-1" charset="0"/>
              </a:rPr>
              <a:t>Vergleich von Nanopartikeln mit der Größe eines menschlichen Haares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3"/>
          <a:srcRect l="2946" t="3087" r="2975" b="5087"/>
          <a:stretch>
            <a:fillRect/>
          </a:stretch>
        </p:blipFill>
        <p:spPr>
          <a:xfrm>
            <a:off x="6489700" y="3974871"/>
            <a:ext cx="1765300" cy="1216441"/>
          </a:xfrm>
          <a:prstGeom prst="rect">
            <a:avLst/>
          </a:prstGeom>
          <a:ln>
            <a:solidFill>
              <a:srgbClr val="1F497D"/>
            </a:solidFill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80785" y="5600310"/>
            <a:ext cx="4737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b="1" i="0" dirty="0">
                <a:solidFill>
                  <a:srgbClr val="002060"/>
                </a:solidFill>
                <a:latin typeface="Cambria" pitchFamily="18" charset="0"/>
                <a:cs typeface="Arial"/>
              </a:rPr>
              <a:t>Abb.</a:t>
            </a:r>
            <a:r>
              <a:rPr lang="de-DE" sz="1400" b="1" i="0" dirty="0" smtClean="0">
                <a:solidFill>
                  <a:srgbClr val="002060"/>
                </a:solidFill>
                <a:latin typeface="Cambria" pitchFamily="18" charset="0"/>
                <a:cs typeface="Arial"/>
              </a:rPr>
              <a:t> </a:t>
            </a:r>
            <a:r>
              <a:rPr lang="de-DE" sz="1400" i="0" dirty="0" smtClean="0">
                <a:solidFill>
                  <a:srgbClr val="002060"/>
                </a:solidFill>
                <a:latin typeface="Cambria" pitchFamily="18" charset="0"/>
                <a:cs typeface="Arial"/>
              </a:rPr>
              <a:t>REM-Aufnahme eines Haares und Stöberpartikeln</a:t>
            </a:r>
            <a:endParaRPr lang="de-DE" sz="1400" i="0" dirty="0">
              <a:solidFill>
                <a:srgbClr val="002060"/>
              </a:solidFill>
              <a:latin typeface="Cambria" pitchFamily="18" charset="0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00700" y="2393282"/>
            <a:ext cx="3543300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de-DE" sz="1800" dirty="0" smtClean="0">
                <a:solidFill>
                  <a:srgbClr val="002060"/>
                </a:solidFill>
                <a:latin typeface="Cambria" pitchFamily="18" charset="0"/>
                <a:ea typeface="Calibri" pitchFamily="-1" charset="0"/>
                <a:cs typeface="Calibri" pitchFamily="-1" charset="0"/>
              </a:rPr>
              <a:t>„Wie viele Nanopartikel muss man nebeneinander legen, um den Durchmesser eines Haares zu erhalten?"</a:t>
            </a:r>
          </a:p>
        </p:txBody>
      </p:sp>
    </p:spTree>
    <p:extLst>
      <p:ext uri="{BB962C8B-B14F-4D97-AF65-F5344CB8AC3E}">
        <p14:creationId xmlns:p14="http://schemas.microsoft.com/office/powerpoint/2010/main" val="177066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100" b="1" dirty="0" smtClean="0">
                <a:solidFill>
                  <a:srgbClr val="002060"/>
                </a:solidFill>
              </a:rPr>
              <a:t>Arbeitsblatt: </a:t>
            </a:r>
            <a:r>
              <a:rPr lang="de-DE" sz="3100" dirty="0" smtClean="0">
                <a:solidFill>
                  <a:srgbClr val="002060"/>
                </a:solidFill>
              </a:rPr>
              <a:t>Erschließen der Nanodimension</a:t>
            </a:r>
            <a:endParaRPr lang="de-DE" sz="3100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7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51" y="2433331"/>
            <a:ext cx="5102011" cy="3160945"/>
          </a:xfrm>
          <a:prstGeom prst="rect">
            <a:avLst/>
          </a:prstGeom>
          <a:ln>
            <a:solidFill>
              <a:srgbClr val="1F497D"/>
            </a:solidFill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8220" y="1697816"/>
            <a:ext cx="7666329" cy="39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de-DE" sz="1800" b="1" i="0" dirty="0" smtClean="0">
                <a:solidFill>
                  <a:srgbClr val="002060"/>
                </a:solidFill>
                <a:latin typeface="Cambria" pitchFamily="18" charset="0"/>
                <a:ea typeface="Calibri" pitchFamily="-1" charset="0"/>
                <a:cs typeface="Calibri" pitchFamily="-1" charset="0"/>
              </a:rPr>
              <a:t>Vergleich von Nanopartikeln mit der Größe eines menschlichen Haares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3"/>
          <a:srcRect l="2946" t="3087" r="2975" b="5087"/>
          <a:stretch>
            <a:fillRect/>
          </a:stretch>
        </p:blipFill>
        <p:spPr>
          <a:xfrm>
            <a:off x="6489700" y="3974871"/>
            <a:ext cx="1765300" cy="1216441"/>
          </a:xfrm>
          <a:prstGeom prst="rect">
            <a:avLst/>
          </a:prstGeom>
          <a:ln>
            <a:solidFill>
              <a:srgbClr val="1F497D"/>
            </a:solidFill>
          </a:ln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685939" y="5292533"/>
            <a:ext cx="33728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  <a:ea typeface="Calibri" pitchFamily="-65" charset="0"/>
                <a:cs typeface="Calibri"/>
              </a:rPr>
              <a:t>8 Partikel  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≙ 1000 nm</a:t>
            </a:r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  <a:ea typeface="Calibri" pitchFamily="-65" charset="0"/>
                <a:cs typeface="Calibri"/>
              </a:rPr>
              <a:t>  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≙  1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  <a:cs typeface="Symbol" charset="2"/>
              </a:rPr>
              <a:t>µ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m</a:t>
            </a:r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de-DE" sz="1800" i="0" dirty="0" smtClean="0">
                <a:solidFill>
                  <a:srgbClr val="002060"/>
                </a:solidFill>
                <a:latin typeface="Cambria" pitchFamily="18" charset="0"/>
                <a:ea typeface="Calibri" pitchFamily="-65" charset="0"/>
                <a:cs typeface="Calibri"/>
              </a:rPr>
              <a:t>Haar 	  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≙ 100 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  <a:cs typeface="Symbol" charset="2"/>
              </a:rPr>
              <a:t>µ</a:t>
            </a: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m </a:t>
            </a:r>
          </a:p>
          <a:p>
            <a:pPr>
              <a:spcAft>
                <a:spcPts val="0"/>
              </a:spcAft>
            </a:pPr>
            <a:r>
              <a:rPr lang="en-US" sz="1800" i="0" dirty="0" smtClean="0">
                <a:solidFill>
                  <a:srgbClr val="002060"/>
                </a:solidFill>
                <a:latin typeface="Cambria" pitchFamily="18" charset="0"/>
              </a:rPr>
              <a:t>	  ≙ 800 Partikel</a:t>
            </a:r>
            <a:endParaRPr lang="de-DE" sz="1800" i="0" dirty="0" smtClean="0">
              <a:solidFill>
                <a:srgbClr val="002060"/>
              </a:solidFill>
              <a:latin typeface="Cambria" pitchFamily="18" charset="0"/>
              <a:ea typeface="Calibri" pitchFamily="-65" charset="0"/>
              <a:cs typeface="Calibri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80785" y="5600310"/>
            <a:ext cx="4737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b="1" i="0" dirty="0">
                <a:solidFill>
                  <a:srgbClr val="002060"/>
                </a:solidFill>
                <a:latin typeface="Cambria" pitchFamily="18" charset="0"/>
                <a:cs typeface="Arial"/>
              </a:rPr>
              <a:t>Abb.</a:t>
            </a:r>
            <a:r>
              <a:rPr lang="de-DE" sz="1400" b="1" i="0" dirty="0" smtClean="0">
                <a:solidFill>
                  <a:srgbClr val="002060"/>
                </a:solidFill>
                <a:latin typeface="Cambria" pitchFamily="18" charset="0"/>
                <a:cs typeface="Arial"/>
              </a:rPr>
              <a:t> </a:t>
            </a:r>
            <a:r>
              <a:rPr lang="de-DE" sz="1400" i="0" dirty="0" smtClean="0">
                <a:solidFill>
                  <a:srgbClr val="002060"/>
                </a:solidFill>
                <a:latin typeface="Cambria" pitchFamily="18" charset="0"/>
                <a:cs typeface="Arial"/>
              </a:rPr>
              <a:t>REM-Aufnahme eines Haares und Stöberpartikeln</a:t>
            </a:r>
            <a:endParaRPr lang="de-DE" sz="1400" i="0" dirty="0">
              <a:solidFill>
                <a:srgbClr val="002060"/>
              </a:solidFill>
              <a:latin typeface="Cambria" pitchFamily="18" charset="0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00700" y="2393282"/>
            <a:ext cx="3543300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de-DE" sz="1800" dirty="0" smtClean="0">
                <a:solidFill>
                  <a:srgbClr val="002060"/>
                </a:solidFill>
                <a:latin typeface="Cambria" pitchFamily="18" charset="0"/>
                <a:ea typeface="Calibri" pitchFamily="-1" charset="0"/>
                <a:cs typeface="Calibri" pitchFamily="-1" charset="0"/>
              </a:rPr>
              <a:t>„Wie viele Nanopartikel muss man nebeneinander legen, um den Durchmesser eines Haares zu erhalten?"</a:t>
            </a:r>
          </a:p>
        </p:txBody>
      </p:sp>
    </p:spTree>
    <p:extLst>
      <p:ext uri="{BB962C8B-B14F-4D97-AF65-F5344CB8AC3E}">
        <p14:creationId xmlns:p14="http://schemas.microsoft.com/office/powerpoint/2010/main" val="221583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Nano im Alltag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8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293135" y="2067858"/>
            <a:ext cx="2761488" cy="4297680"/>
            <a:chOff x="6152760" y="2035092"/>
            <a:chExt cx="2761488" cy="4297680"/>
          </a:xfrm>
        </p:grpSpPr>
        <p:sp>
          <p:nvSpPr>
            <p:cNvPr id="25" name="Rechteck 24"/>
            <p:cNvSpPr/>
            <p:nvPr/>
          </p:nvSpPr>
          <p:spPr bwMode="auto">
            <a:xfrm>
              <a:off x="6152760" y="2035092"/>
              <a:ext cx="2761488" cy="4297680"/>
            </a:xfrm>
            <a:prstGeom prst="rect">
              <a:avLst/>
            </a:prstGeom>
            <a:solidFill>
              <a:schemeClr val="l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1" u="none" strike="noStrike" cap="none" normalizeH="0" baseline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oup 41"/>
            <p:cNvGrpSpPr/>
            <p:nvPr/>
          </p:nvGrpSpPr>
          <p:grpSpPr>
            <a:xfrm>
              <a:off x="6330532" y="2126259"/>
              <a:ext cx="2418644" cy="3937001"/>
              <a:chOff x="6330532" y="1625599"/>
              <a:chExt cx="2418644" cy="3937001"/>
            </a:xfrm>
          </p:grpSpPr>
          <p:pic>
            <p:nvPicPr>
              <p:cNvPr id="19" name="Picture 20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6330532" y="3165394"/>
                <a:ext cx="978008" cy="733506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0" name="Picture 22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>
              <a:xfrm>
                <a:off x="7428377" y="3060700"/>
                <a:ext cx="1320799" cy="952499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1" name="Picture 28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7875516" y="1625599"/>
                <a:ext cx="873660" cy="1220195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2000" sy="102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3" name="Picture 30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6330532" y="4165600"/>
                <a:ext cx="2405944" cy="1397000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2" name="Picture 29"/>
              <p:cNvPicPr>
                <a:picLocks noChangeAspect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>
              <a:xfrm>
                <a:off x="6330532" y="1632966"/>
                <a:ext cx="1340267" cy="1313462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  <p:grpSp>
        <p:nvGrpSpPr>
          <p:cNvPr id="29" name="Gruppieren 28"/>
          <p:cNvGrpSpPr/>
          <p:nvPr/>
        </p:nvGrpSpPr>
        <p:grpSpPr>
          <a:xfrm>
            <a:off x="3358838" y="2067858"/>
            <a:ext cx="2761488" cy="4297680"/>
            <a:chOff x="3176819" y="2062080"/>
            <a:chExt cx="2761488" cy="4297680"/>
          </a:xfrm>
        </p:grpSpPr>
        <p:sp>
          <p:nvSpPr>
            <p:cNvPr id="24" name="Rechteck 23"/>
            <p:cNvSpPr/>
            <p:nvPr/>
          </p:nvSpPr>
          <p:spPr bwMode="auto">
            <a:xfrm>
              <a:off x="3176819" y="2062080"/>
              <a:ext cx="2761488" cy="4297680"/>
            </a:xfrm>
            <a:prstGeom prst="rect">
              <a:avLst/>
            </a:prstGeom>
            <a:solidFill>
              <a:schemeClr val="l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1" u="none" strike="noStrike" cap="none" normalizeH="0" baseline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grpSp>
          <p:nvGrpSpPr>
            <p:cNvPr id="12" name="Group 40"/>
            <p:cNvGrpSpPr/>
            <p:nvPr/>
          </p:nvGrpSpPr>
          <p:grpSpPr>
            <a:xfrm>
              <a:off x="3366738" y="2102567"/>
              <a:ext cx="2375689" cy="3935293"/>
              <a:chOff x="3430238" y="1614607"/>
              <a:chExt cx="2375689" cy="3935293"/>
            </a:xfrm>
          </p:grpSpPr>
          <p:pic>
            <p:nvPicPr>
              <p:cNvPr id="13" name="Picture 4" descr="stk90255cor.jpg"/>
              <p:cNvPicPr>
                <a:picLocks noChangeAspect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3430238" y="1614607"/>
                <a:ext cx="1065094" cy="1065094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4" name="Picture 10"/>
              <p:cNvPicPr>
                <a:picLocks noChangeAspect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4621063" y="1631163"/>
                <a:ext cx="1184864" cy="1035837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5" name="Picture 11"/>
              <p:cNvPicPr>
                <a:picLocks noChangeAspect="1"/>
              </p:cNvPicPr>
              <p:nvPr/>
            </p:nvPicPr>
            <p:blipFill>
              <a:blip r:embed="rId9" cstate="screen"/>
              <a:srcRect/>
              <a:stretch>
                <a:fillRect/>
              </a:stretch>
            </p:blipFill>
            <p:spPr bwMode="auto">
              <a:xfrm>
                <a:off x="3431524" y="2876588"/>
                <a:ext cx="2374403" cy="1488272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6" name="Picture 26"/>
              <p:cNvPicPr>
                <a:picLocks noChangeAspect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>
              <a:xfrm>
                <a:off x="3430238" y="4530675"/>
                <a:ext cx="322063" cy="999672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7" name="Picture 27"/>
              <p:cNvPicPr>
                <a:picLocks noChangeAspect="1"/>
              </p:cNvPicPr>
              <p:nvPr/>
            </p:nvPicPr>
            <p:blipFill>
              <a:blip r:embed="rId11" cstate="screen"/>
              <a:stretch>
                <a:fillRect/>
              </a:stretch>
            </p:blipFill>
            <p:spPr>
              <a:xfrm>
                <a:off x="4111327" y="4476058"/>
                <a:ext cx="1694600" cy="1073842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</p:grpSp>
      </p:grpSp>
      <p:grpSp>
        <p:nvGrpSpPr>
          <p:cNvPr id="32" name="Gruppieren 31"/>
          <p:cNvGrpSpPr/>
          <p:nvPr/>
        </p:nvGrpSpPr>
        <p:grpSpPr>
          <a:xfrm>
            <a:off x="6120326" y="2054364"/>
            <a:ext cx="2761488" cy="4324668"/>
            <a:chOff x="3252292" y="1613020"/>
            <a:chExt cx="2761488" cy="4324668"/>
          </a:xfrm>
        </p:grpSpPr>
        <p:sp>
          <p:nvSpPr>
            <p:cNvPr id="3" name="Rechteck 2"/>
            <p:cNvSpPr/>
            <p:nvPr/>
          </p:nvSpPr>
          <p:spPr bwMode="auto">
            <a:xfrm>
              <a:off x="3252292" y="1613020"/>
              <a:ext cx="2761488" cy="4324668"/>
            </a:xfrm>
            <a:prstGeom prst="rect">
              <a:avLst/>
            </a:prstGeom>
            <a:solidFill>
              <a:schemeClr val="l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1" u="none" strike="noStrike" cap="none" normalizeH="0" baseline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grpSp>
          <p:nvGrpSpPr>
            <p:cNvPr id="5" name="Group 39"/>
            <p:cNvGrpSpPr/>
            <p:nvPr/>
          </p:nvGrpSpPr>
          <p:grpSpPr>
            <a:xfrm>
              <a:off x="3465850" y="1673924"/>
              <a:ext cx="2262002" cy="3979964"/>
              <a:chOff x="392298" y="1582636"/>
              <a:chExt cx="2262002" cy="3979964"/>
            </a:xfrm>
          </p:grpSpPr>
          <p:pic>
            <p:nvPicPr>
              <p:cNvPr id="6" name="Picture 5" descr="11844.jpg"/>
              <p:cNvPicPr>
                <a:picLocks noChangeAspect="1"/>
              </p:cNvPicPr>
              <p:nvPr/>
            </p:nvPicPr>
            <p:blipFill>
              <a:blip r:embed="rId12" cstate="screen"/>
              <a:srcRect/>
              <a:stretch>
                <a:fillRect/>
              </a:stretch>
            </p:blipFill>
            <p:spPr bwMode="auto">
              <a:xfrm>
                <a:off x="392298" y="2952089"/>
                <a:ext cx="598301" cy="1490942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7" name="Picture 6" descr="Surf-City-Garage-Nano-Shine-Glaze-Gloss-Coat-237ml.jpg"/>
              <p:cNvPicPr>
                <a:picLocks noChangeAspect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2056577" y="1588223"/>
                <a:ext cx="597723" cy="1256577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8" name="Picture 7" descr="51Q90J1hCTL.jpg"/>
              <p:cNvPicPr>
                <a:picLocks noChangeAspect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92299" y="4530929"/>
                <a:ext cx="1258701" cy="1031671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9" name="Picture 9" descr="auto_hold_inotec_nano_pad_universal_3.jpg"/>
              <p:cNvPicPr>
                <a:picLocks noChangeAspect="1"/>
              </p:cNvPicPr>
              <p:nvPr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1841858" y="4411776"/>
                <a:ext cx="812442" cy="1150824"/>
              </a:xfrm>
              <a:prstGeom prst="rect">
                <a:avLst/>
              </a:prstGeom>
              <a:noFill/>
              <a:ln w="19050">
                <a:solidFill>
                  <a:srgbClr val="51719A"/>
                </a:solidFill>
                <a:miter lim="800000"/>
                <a:headEnd/>
                <a:tailEnd/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0" name="Picture 14" descr="98116833-450x450-0-0_Head+Neues+Badmintonracket+Badminton+Schlaeger+HEA.jpg"/>
              <p:cNvPicPr>
                <a:picLocks noChangeAspect="1"/>
              </p:cNvPicPr>
              <p:nvPr/>
            </p:nvPicPr>
            <p:blipFill>
              <a:blip r:embed="rId16" cstate="screen"/>
              <a:stretch>
                <a:fillRect/>
              </a:stretch>
            </p:blipFill>
            <p:spPr>
              <a:xfrm>
                <a:off x="1447512" y="3067178"/>
                <a:ext cx="1206788" cy="1206788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  <p:pic>
            <p:nvPicPr>
              <p:cNvPr id="11" name="Picture 15" descr="T_Bioni_Hygienic_prot.jp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>
                <a:off x="392299" y="1582636"/>
                <a:ext cx="1271401" cy="1271401"/>
              </a:xfrm>
              <a:prstGeom prst="rect">
                <a:avLst/>
              </a:prstGeom>
              <a:ln w="19050">
                <a:solidFill>
                  <a:srgbClr val="51719A"/>
                </a:solidFill>
              </a:ln>
              <a:effectLst>
                <a:outerShdw blurRad="50800" dist="38100" dir="2700000" sx="101000" sy="101000" algn="tl" rotWithShape="0">
                  <a:srgbClr val="000000">
                    <a:alpha val="43137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12641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Nanostrukturierte Materialien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srgbClr val="002060"/>
                </a:solidFill>
              </a:rPr>
              <a:t>Folie </a:t>
            </a:r>
            <a:fld id="{1014F617-B722-4D14-9C7F-2C78134CD3F6}" type="slidenum">
              <a:rPr lang="de-DE" smtClean="0">
                <a:solidFill>
                  <a:srgbClr val="002060"/>
                </a:solidFill>
              </a:rPr>
              <a:pPr algn="r"/>
              <a:t>9</a:t>
            </a:fld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100" dirty="0" smtClean="0">
                <a:solidFill>
                  <a:srgbClr val="002060"/>
                </a:solidFill>
              </a:rPr>
              <a:t>A) Lotus-Effekt: Mikroskopisch kleine, superhydrophobe Wachsstrukturen</a:t>
            </a:r>
          </a:p>
          <a:p>
            <a:r>
              <a:rPr lang="de-DE" sz="2100" dirty="0" smtClean="0">
                <a:solidFill>
                  <a:srgbClr val="002060"/>
                </a:solidFill>
              </a:rPr>
              <a:t>B) „Haifischhaut“: Strömungsgünstiger Oberflächenlack verringert Verwirbelungen und Widerstand und spart Kraftstoff ein.</a:t>
            </a:r>
            <a:endParaRPr lang="de-DE" sz="21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45" y="4196219"/>
            <a:ext cx="8875189" cy="199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1F497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518</Words>
  <Application>Microsoft Office PowerPoint</Application>
  <PresentationFormat>Bildschirmpräsentation (4:3)</PresentationFormat>
  <Paragraphs>156</Paragraphs>
  <Slides>19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Standarddesign</vt:lpstr>
      <vt:lpstr>PowerPoint-Präsentation</vt:lpstr>
      <vt:lpstr>Was wisst ihr schon über Nano?</vt:lpstr>
      <vt:lpstr>Was ist „Nano“?</vt:lpstr>
      <vt:lpstr>Arbeitsblatt: Wie klein ist Nano?</vt:lpstr>
      <vt:lpstr>Wie klein ist Nano?</vt:lpstr>
      <vt:lpstr>Arbeitsblatt: Erschließen der Nanodimension</vt:lpstr>
      <vt:lpstr>Arbeitsblatt: Erschließen der Nanodimension</vt:lpstr>
      <vt:lpstr>Nano im Alltag</vt:lpstr>
      <vt:lpstr>Nanostrukturierte Materialien</vt:lpstr>
      <vt:lpstr>Haifischhaut</vt:lpstr>
      <vt:lpstr>Das Würfel-Experiment</vt:lpstr>
      <vt:lpstr>Arbeitsblatt: Das Würfel-Experiment</vt:lpstr>
      <vt:lpstr>Lösung: Das Würfel-Experiment</vt:lpstr>
      <vt:lpstr>Grafische Auswertung</vt:lpstr>
      <vt:lpstr>Grafische Auswertung</vt:lpstr>
      <vt:lpstr>Eigenschaften von Nanomaterialien </vt:lpstr>
      <vt:lpstr>Titandioxid</vt:lpstr>
      <vt:lpstr>Ablauf</vt:lpstr>
      <vt:lpstr>Ende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Timm Wilke</dc:creator>
  <cp:lastModifiedBy>Timm Wilke</cp:lastModifiedBy>
  <cp:revision>4948</cp:revision>
  <cp:lastPrinted>2011-08-28T10:18:14Z</cp:lastPrinted>
  <dcterms:created xsi:type="dcterms:W3CDTF">2013-05-23T10:43:42Z</dcterms:created>
  <dcterms:modified xsi:type="dcterms:W3CDTF">2014-04-14T12:49:30Z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